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8" r:id="rId3"/>
    <p:sldId id="257" r:id="rId4"/>
    <p:sldId id="264" r:id="rId5"/>
    <p:sldId id="266" r:id="rId6"/>
    <p:sldId id="265" r:id="rId7"/>
    <p:sldId id="268" r:id="rId8"/>
    <p:sldId id="261" r:id="rId9"/>
    <p:sldId id="259" r:id="rId10"/>
    <p:sldId id="263" r:id="rId11"/>
    <p:sldId id="271" r:id="rId12"/>
    <p:sldId id="26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682A"/>
    <a:srgbClr val="B4D79D"/>
    <a:srgbClr val="F6EAB8"/>
    <a:srgbClr val="EED87A"/>
    <a:srgbClr val="9ECB7F"/>
    <a:srgbClr val="FFB9B9"/>
    <a:srgbClr val="FDF7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5" autoAdjust="0"/>
    <p:restoredTop sz="43956" autoAdjust="0"/>
  </p:normalViewPr>
  <p:slideViewPr>
    <p:cSldViewPr snapToGrid="0">
      <p:cViewPr varScale="1">
        <p:scale>
          <a:sx n="50" d="100"/>
          <a:sy n="50" d="100"/>
        </p:scale>
        <p:origin x="2742"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04773E-E194-45AA-905B-2F44A813D917}" type="datetimeFigureOut">
              <a:rPr lang="en-US" smtClean="0"/>
              <a:t>10/19/2017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1F40EE-30EB-4928-A17A-F2AAA06F3F84}" type="slidenum">
              <a:rPr lang="en-US" smtClean="0"/>
              <a:t>‹#›</a:t>
            </a:fld>
            <a:endParaRPr lang="en-US"/>
          </a:p>
        </p:txBody>
      </p:sp>
    </p:spTree>
    <p:extLst>
      <p:ext uri="{BB962C8B-B14F-4D97-AF65-F5344CB8AC3E}">
        <p14:creationId xmlns:p14="http://schemas.microsoft.com/office/powerpoint/2010/main" val="637906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blueandjohncrowmountains.org/sustainable-tourism/community-buffer-zones-sites/moore-town-maroons.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Good</a:t>
            </a:r>
            <a:r>
              <a:rPr lang="en-US" baseline="0" dirty="0" smtClean="0"/>
              <a:t> Afternoon Everyone. My name is Kassie Edwards and I am a research assistant at the Smithsonian National Museum of African American History and Culture. I was born in NYC to two immigrant parents who originated in Jamaica. My mother who is here with me in the back is from Wait-A-Bit, Trelawney. Wait A Bit is a small community (or as they call it in Jamaica BACKA BUSH) located at the edge of Cockpit Country in which this presentation’s </a:t>
            </a:r>
            <a:r>
              <a:rPr lang="en-US" baseline="0" dirty="0" err="1" smtClean="0"/>
              <a:t>Accompong</a:t>
            </a:r>
            <a:r>
              <a:rPr lang="en-US" baseline="0" dirty="0" smtClean="0"/>
              <a:t> Village is situated. Funny story about why its called Wait A Bit, urban legend says that a man passing through town asked a farmer what town is this. The farmer, in a hurry, said wait a bit and left to tend to something else. The passerby left assuming the name of the town is Wait-A-Bit, while that might be an anecdotal explanation, more than likely it is named after a thorny bush brought from Africa which is used as hedges to protect against wild animals. So it really is BACKABUSH lol</a:t>
            </a:r>
          </a:p>
          <a:p>
            <a:endParaRPr lang="en-US" baseline="0" dirty="0" smtClean="0"/>
          </a:p>
          <a:p>
            <a:r>
              <a:rPr lang="en-US" baseline="0" dirty="0" smtClean="0"/>
              <a:t>A little bit about me, I graduated from Florida State in 2010 with a BA in African American Studies and a minor in Museum Studies. During my studies I was particularly interested in prehistorical African history and implicit bias. 2 years ago I received my MPA from Washington Adventist University where I focused on social justice policies and entities. I love my job at the </a:t>
            </a:r>
            <a:r>
              <a:rPr lang="en-US" baseline="0" dirty="0" err="1" smtClean="0"/>
              <a:t>Blacksonian</a:t>
            </a:r>
            <a:r>
              <a:rPr lang="en-US" baseline="0" dirty="0" smtClean="0"/>
              <a:t> as its called. I work with Curators like our very own JoAnne Hyppolite and Jackie Serwer to research provenance and histories about objects and the people who created them. Some of my other research projects include Prince </a:t>
            </a:r>
            <a:r>
              <a:rPr lang="en-US" baseline="0" dirty="0" err="1" smtClean="0"/>
              <a:t>Demah</a:t>
            </a:r>
            <a:r>
              <a:rPr lang="en-US" baseline="0" dirty="0" smtClean="0"/>
              <a:t>, the first documented enslaved portrait artist and </a:t>
            </a:r>
            <a:r>
              <a:rPr lang="en-US" baseline="0" dirty="0" err="1" smtClean="0"/>
              <a:t>Romare</a:t>
            </a:r>
            <a:r>
              <a:rPr lang="en-US" baseline="0" dirty="0" smtClean="0"/>
              <a:t> Bearden’s murals in NYC Schools.</a:t>
            </a:r>
          </a:p>
          <a:p>
            <a:endParaRPr lang="en-US" baseline="0" dirty="0" smtClean="0"/>
          </a:p>
          <a:p>
            <a:r>
              <a:rPr lang="en-US" baseline="0" dirty="0" smtClean="0"/>
              <a:t>I got inspired to conduct this research after taking a pilgrimage trip back to my ancestral home of Jamaica last summer for my 30</a:t>
            </a:r>
            <a:r>
              <a:rPr lang="en-US" baseline="30000" dirty="0" smtClean="0"/>
              <a:t>th</a:t>
            </a:r>
            <a:r>
              <a:rPr lang="en-US" baseline="0" dirty="0" smtClean="0"/>
              <a:t> birthday. My family and I took a trip to the </a:t>
            </a:r>
            <a:r>
              <a:rPr lang="en-US" baseline="0" dirty="0" err="1" smtClean="0"/>
              <a:t>Accompong</a:t>
            </a:r>
            <a:r>
              <a:rPr lang="en-US" baseline="0" dirty="0" smtClean="0"/>
              <a:t> Village in Cockpit Country. The museum inspired me to spread the word about the marvelous triumphs of these people’s descendants who have overcome kidnapping, enslavement, murder and torture. My hopes is that this presentation will inspire other community leaders and influencers to capture similar histories in their home countries. </a:t>
            </a:r>
            <a:endParaRPr lang="en-US" dirty="0"/>
          </a:p>
        </p:txBody>
      </p:sp>
      <p:sp>
        <p:nvSpPr>
          <p:cNvPr id="4" name="Slide Number Placeholder 3"/>
          <p:cNvSpPr>
            <a:spLocks noGrp="1"/>
          </p:cNvSpPr>
          <p:nvPr>
            <p:ph type="sldNum" sz="quarter" idx="10"/>
          </p:nvPr>
        </p:nvSpPr>
        <p:spPr/>
        <p:txBody>
          <a:bodyPr/>
          <a:lstStyle/>
          <a:p>
            <a:fld id="{A91F40EE-30EB-4928-A17A-F2AAA06F3F84}" type="slidenum">
              <a:rPr lang="en-US" smtClean="0"/>
              <a:t>1</a:t>
            </a:fld>
            <a:endParaRPr lang="en-US"/>
          </a:p>
        </p:txBody>
      </p:sp>
    </p:spTree>
    <p:extLst>
      <p:ext uri="{BB962C8B-B14F-4D97-AF65-F5344CB8AC3E}">
        <p14:creationId xmlns:p14="http://schemas.microsoft.com/office/powerpoint/2010/main" val="24851336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Accompong Maroon Festival is a cultural event that celebrates over 200 years since the signing of the peace treaty between Maroons and the British. This year’s festival seeks to shine the spotlight on the life of the heroic Maroons through singing, dancing, storytelling, cooking and more. This festival marks the victory of the First Maroon War against the British in which they fought for their freedom, led by their late hero </a:t>
            </a:r>
            <a:r>
              <a:rPr lang="en-US" sz="1200" b="0" i="0" kern="1200" dirty="0" err="1" smtClean="0">
                <a:solidFill>
                  <a:schemeClr val="tx1"/>
                </a:solidFill>
                <a:effectLst/>
                <a:latin typeface="+mn-lt"/>
                <a:ea typeface="+mn-ea"/>
                <a:cs typeface="+mn-cs"/>
              </a:rPr>
              <a:t>Cudjoe</a:t>
            </a:r>
            <a:r>
              <a:rPr lang="en-US" sz="1200" b="0" i="0" kern="1200" dirty="0" smtClean="0">
                <a:solidFill>
                  <a:schemeClr val="tx1"/>
                </a:solidFill>
                <a:effectLst/>
                <a:latin typeface="+mn-lt"/>
                <a:ea typeface="+mn-ea"/>
                <a:cs typeface="+mn-cs"/>
              </a:rPr>
              <a:t>.</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Within the town, individual plots of land are passed down from generation to generation, with no official titles changing hands. Neither the land nor income generating activities within its boundaries are subject to government tax.</a:t>
            </a:r>
          </a:p>
          <a:p>
            <a:r>
              <a:rPr lang="en-US" sz="1200" b="0" i="0" kern="1200" dirty="0" smtClean="0">
                <a:solidFill>
                  <a:schemeClr val="tx1"/>
                </a:solidFill>
                <a:effectLst/>
                <a:latin typeface="+mn-lt"/>
                <a:ea typeface="+mn-ea"/>
                <a:cs typeface="+mn-cs"/>
              </a:rPr>
              <a:t>Community matters are directed by the Colonel and the council which he appoints. The Colonel is elected every three to five years. In elections held in August 2009, Colonel Peddie was replaced by Colonel F. Williams.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Accompong Community Center and Museum gives</a:t>
            </a:r>
            <a:r>
              <a:rPr lang="en-US" sz="1200" b="0" i="0" kern="1200" baseline="0" dirty="0" smtClean="0">
                <a:solidFill>
                  <a:schemeClr val="tx1"/>
                </a:solidFill>
                <a:effectLst/>
                <a:latin typeface="+mn-lt"/>
                <a:ea typeface="+mn-ea"/>
                <a:cs typeface="+mn-cs"/>
              </a:rPr>
              <a:t> an overview of the history of the town. Includes objects such as </a:t>
            </a:r>
            <a:r>
              <a:rPr lang="en-US" sz="1200" b="0" i="0" kern="1200" baseline="0" dirty="0" err="1" smtClean="0">
                <a:solidFill>
                  <a:schemeClr val="tx1"/>
                </a:solidFill>
                <a:effectLst/>
                <a:latin typeface="+mn-lt"/>
                <a:ea typeface="+mn-ea"/>
                <a:cs typeface="+mn-cs"/>
              </a:rPr>
              <a:t>goombay</a:t>
            </a:r>
            <a:r>
              <a:rPr lang="en-US" sz="1200" b="0" i="0" kern="1200" baseline="0" dirty="0" smtClean="0">
                <a:solidFill>
                  <a:schemeClr val="tx1"/>
                </a:solidFill>
                <a:effectLst/>
                <a:latin typeface="+mn-lt"/>
                <a:ea typeface="+mn-ea"/>
                <a:cs typeface="+mn-cs"/>
              </a:rPr>
              <a:t> drums, a musket, a sword, baskets and other artifacts from the Maroon era alongside Ashanti art and </a:t>
            </a:r>
            <a:r>
              <a:rPr lang="en-US" sz="1200" b="0" i="0" kern="1200" baseline="0" dirty="0" err="1" smtClean="0">
                <a:solidFill>
                  <a:schemeClr val="tx1"/>
                </a:solidFill>
                <a:effectLst/>
                <a:latin typeface="+mn-lt"/>
                <a:ea typeface="+mn-ea"/>
                <a:cs typeface="+mn-cs"/>
              </a:rPr>
              <a:t>Taino</a:t>
            </a:r>
            <a:r>
              <a:rPr lang="en-US" sz="1200" b="0" i="0" kern="1200" baseline="0" dirty="0" smtClean="0">
                <a:solidFill>
                  <a:schemeClr val="tx1"/>
                </a:solidFill>
                <a:effectLst/>
                <a:latin typeface="+mn-lt"/>
                <a:ea typeface="+mn-ea"/>
                <a:cs typeface="+mn-cs"/>
              </a:rPr>
              <a:t> tools. Other parts of the tour include a burial ground, a small herbal garden,  which our tour guide gave us some bush to heal our mosquito bites. </a:t>
            </a:r>
          </a:p>
        </p:txBody>
      </p:sp>
      <p:sp>
        <p:nvSpPr>
          <p:cNvPr id="4" name="Slide Number Placeholder 3"/>
          <p:cNvSpPr>
            <a:spLocks noGrp="1"/>
          </p:cNvSpPr>
          <p:nvPr>
            <p:ph type="sldNum" sz="quarter" idx="10"/>
          </p:nvPr>
        </p:nvSpPr>
        <p:spPr/>
        <p:txBody>
          <a:bodyPr/>
          <a:lstStyle/>
          <a:p>
            <a:fld id="{A91F40EE-30EB-4928-A17A-F2AAA06F3F84}" type="slidenum">
              <a:rPr lang="en-US" smtClean="0"/>
              <a:t>10</a:t>
            </a:fld>
            <a:endParaRPr lang="en-US"/>
          </a:p>
        </p:txBody>
      </p:sp>
    </p:spTree>
    <p:extLst>
      <p:ext uri="{BB962C8B-B14F-4D97-AF65-F5344CB8AC3E}">
        <p14:creationId xmlns:p14="http://schemas.microsoft.com/office/powerpoint/2010/main" val="2773099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Licensing</a:t>
            </a:r>
            <a:r>
              <a:rPr lang="en-US" sz="1200" b="0" i="0" kern="1200" baseline="0" dirty="0" smtClean="0">
                <a:solidFill>
                  <a:schemeClr val="tx1"/>
                </a:solidFill>
                <a:effectLst/>
                <a:latin typeface="+mn-lt"/>
                <a:ea typeface="+mn-ea"/>
                <a:cs typeface="+mn-cs"/>
              </a:rPr>
              <a:t> assistance is provided by </a:t>
            </a:r>
            <a:r>
              <a:rPr lang="en-US" sz="1200" b="0" i="0" kern="1200" baseline="0" dirty="0" err="1" smtClean="0">
                <a:solidFill>
                  <a:schemeClr val="tx1"/>
                </a:solidFill>
                <a:effectLst/>
                <a:latin typeface="+mn-lt"/>
                <a:ea typeface="+mn-ea"/>
                <a:cs typeface="+mn-cs"/>
              </a:rPr>
              <a:t>TPDCo</a:t>
            </a:r>
            <a:endParaRPr lang="en-US" sz="1200" b="0" i="0" kern="1200" baseline="0" dirty="0" smtClean="0">
              <a:solidFill>
                <a:schemeClr val="tx1"/>
              </a:solidFill>
              <a:effectLst/>
              <a:latin typeface="+mn-lt"/>
              <a:ea typeface="+mn-ea"/>
              <a:cs typeface="+mn-cs"/>
            </a:endParaRP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Funding</a:t>
            </a:r>
          </a:p>
          <a:p>
            <a:r>
              <a:rPr lang="en-US" sz="1200" b="0" i="0" kern="1200" baseline="0" dirty="0" smtClean="0">
                <a:solidFill>
                  <a:schemeClr val="tx1"/>
                </a:solidFill>
                <a:effectLst/>
                <a:latin typeface="+mn-lt"/>
                <a:ea typeface="+mn-ea"/>
                <a:cs typeface="+mn-cs"/>
              </a:rPr>
              <a:t>Consistent tour fees, collecting donations from visitors, Government infrastructure improvements allow more visitors, grants from Jamaican Historic National Trust</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Sustainability</a:t>
            </a:r>
          </a:p>
          <a:p>
            <a:r>
              <a:rPr lang="en-US" sz="1200" b="0" i="0" kern="1200" baseline="0" dirty="0" smtClean="0">
                <a:solidFill>
                  <a:schemeClr val="tx1"/>
                </a:solidFill>
                <a:effectLst/>
                <a:latin typeface="+mn-lt"/>
                <a:ea typeface="+mn-ea"/>
                <a:cs typeface="+mn-cs"/>
              </a:rPr>
              <a:t>Inconsistent Accompong representatives responsible for tourism development</a:t>
            </a:r>
            <a:endParaRPr lang="en-US" sz="1200" b="0" i="0" kern="1200" dirty="0" smtClean="0">
              <a:solidFill>
                <a:schemeClr val="tx1"/>
              </a:solidFill>
              <a:effectLst/>
              <a:latin typeface="+mn-lt"/>
              <a:ea typeface="+mn-ea"/>
              <a:cs typeface="+mn-cs"/>
            </a:endParaRPr>
          </a:p>
          <a:p>
            <a:endParaRPr lang="en-US" dirty="0" smtClean="0"/>
          </a:p>
          <a:p>
            <a:r>
              <a:rPr lang="en-US" dirty="0" smtClean="0"/>
              <a:t>Data</a:t>
            </a:r>
          </a:p>
          <a:p>
            <a:r>
              <a:rPr lang="en-US" dirty="0" smtClean="0"/>
              <a:t>Currently</a:t>
            </a:r>
            <a:r>
              <a:rPr lang="en-US" baseline="0" dirty="0" smtClean="0"/>
              <a:t> there is a visitor sign in sheet in the museum space, this information could be digitized to collect visitor data.</a:t>
            </a:r>
          </a:p>
          <a:p>
            <a:endParaRPr lang="en-US" baseline="0" dirty="0" smtClean="0"/>
          </a:p>
          <a:p>
            <a:r>
              <a:rPr lang="en-US" baseline="0" dirty="0" smtClean="0"/>
              <a:t>Infrastructure</a:t>
            </a:r>
          </a:p>
          <a:p>
            <a:r>
              <a:rPr lang="en-US" dirty="0" smtClean="0"/>
              <a:t>The development of Falmouth would provide a world class heritage attraction nearby and the opening up of Accompong, as part of the proposed millennium project to establish a Maroon heritage park or as a more limited and perhaps more authentic development as a heritage site through assistance from the Heritage Fund would also prove attractive.</a:t>
            </a:r>
          </a:p>
          <a:p>
            <a:r>
              <a:rPr lang="en-US" sz="1200" b="0" i="0" kern="1200" dirty="0" smtClean="0">
                <a:solidFill>
                  <a:schemeClr val="tx1"/>
                </a:solidFill>
                <a:effectLst/>
                <a:latin typeface="+mn-lt"/>
                <a:ea typeface="+mn-ea"/>
                <a:cs typeface="+mn-cs"/>
              </a:rPr>
              <a:t>Minister of Tourism, Hon. Edmund Bartlett, says an additional $20 million will be allocated to complete the road leading to the Accompong Maroon village in St. Elizabeth.</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At Montego Bay the main requirements are to redevelop the cruise ship terminal and adjacent land into an attractive reception facility with duty free and local (craft) merchandise shopping, restaurants and entertainment. The development of the Freeport, the pier and waterfront and the Walter Fletcher Beach and the historic area around Sam Sharpe Square should also help to make the city attractive to cruise visitors. With planned transport improvements, such as the north coast highway and the Montego Bay by-pass, it should be possible also to improve tours by offering Falmouth and Lucea, the Cockpit Country and Accompong.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Advertising</a:t>
            </a:r>
          </a:p>
          <a:p>
            <a:r>
              <a:rPr lang="en-US" sz="1200" b="0" i="0" kern="1200" dirty="0" smtClean="0">
                <a:solidFill>
                  <a:schemeClr val="tx1"/>
                </a:solidFill>
                <a:effectLst/>
                <a:latin typeface="+mn-lt"/>
                <a:ea typeface="+mn-ea"/>
                <a:cs typeface="+mn-cs"/>
              </a:rPr>
              <a:t>Jamaica’s Minister of Tourism, Hon. Edmund Bartlett has revealed that the 279-year-old Maroon community of Accompong is to have pride of place as the first cultural heritage location to be promoted worldwide as part of a new marketing initiative being driven by the Ministry’s Tourism Linkages Network. “We will make Accompong the first destination and we will now place the anniversary festival on the calendar of events and market the community alongside the destination when we go abroad to market experiences in Jamaica”, said Minister Bartlett.</a:t>
            </a:r>
          </a:p>
          <a:p>
            <a:r>
              <a:rPr lang="en-US" sz="1200" b="0" i="0" kern="1200" dirty="0" smtClean="0">
                <a:solidFill>
                  <a:schemeClr val="tx1"/>
                </a:solidFill>
                <a:effectLst/>
                <a:latin typeface="+mn-lt"/>
                <a:ea typeface="+mn-ea"/>
                <a:cs typeface="+mn-cs"/>
              </a:rPr>
              <a:t>http://etn.travel/jamaicas-tourism-promote-maroon-festival-9112/</a:t>
            </a:r>
          </a:p>
          <a:p>
            <a:endParaRPr lang="en-US" dirty="0"/>
          </a:p>
        </p:txBody>
      </p:sp>
      <p:sp>
        <p:nvSpPr>
          <p:cNvPr id="4" name="Slide Number Placeholder 3"/>
          <p:cNvSpPr>
            <a:spLocks noGrp="1"/>
          </p:cNvSpPr>
          <p:nvPr>
            <p:ph type="sldNum" sz="quarter" idx="10"/>
          </p:nvPr>
        </p:nvSpPr>
        <p:spPr/>
        <p:txBody>
          <a:bodyPr/>
          <a:lstStyle/>
          <a:p>
            <a:fld id="{A91F40EE-30EB-4928-A17A-F2AAA06F3F84}" type="slidenum">
              <a:rPr lang="en-US" smtClean="0"/>
              <a:t>11</a:t>
            </a:fld>
            <a:endParaRPr lang="en-US"/>
          </a:p>
        </p:txBody>
      </p:sp>
    </p:spTree>
    <p:extLst>
      <p:ext uri="{BB962C8B-B14F-4D97-AF65-F5344CB8AC3E}">
        <p14:creationId xmlns:p14="http://schemas.microsoft.com/office/powerpoint/2010/main" val="13759366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1F40EE-30EB-4928-A17A-F2AAA06F3F84}" type="slidenum">
              <a:rPr lang="en-US" smtClean="0"/>
              <a:t>12</a:t>
            </a:fld>
            <a:endParaRPr lang="en-US"/>
          </a:p>
        </p:txBody>
      </p:sp>
    </p:spTree>
    <p:extLst>
      <p:ext uri="{BB962C8B-B14F-4D97-AF65-F5344CB8AC3E}">
        <p14:creationId xmlns:p14="http://schemas.microsoft.com/office/powerpoint/2010/main" val="787052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Maroon villages are not a</a:t>
            </a:r>
            <a:r>
              <a:rPr lang="en-US" baseline="0" dirty="0" smtClean="0"/>
              <a:t> new phenomenon amongst indigenous or displaced ethnic groups. In most colonized Caribbean islands you can find a group of indigenous peoples or self emancipated communities that have been successful in its rebellion against the imposing colonialist forces. Most groups escape to mountains as they offer cover from colonial forces who are ignorant of the terrain. The word Maroon derives from the Spanish word Cimarron wild or </a:t>
            </a:r>
            <a:r>
              <a:rPr lang="en-US" baseline="0" dirty="0" err="1" smtClean="0"/>
              <a:t>Cima</a:t>
            </a:r>
            <a:r>
              <a:rPr lang="en-US" baseline="0" dirty="0" smtClean="0"/>
              <a:t> Summit. Literally translated as dwelling on peaks and usually is a reference to enslaved African runaways. I do not like using the term runaway, I think its more appropriate to say self-liberated or self emancipated. </a:t>
            </a:r>
          </a:p>
          <a:p>
            <a:endParaRPr lang="en-US" baseline="0" dirty="0" smtClean="0"/>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Today I will be highlighting</a:t>
            </a:r>
            <a:r>
              <a:rPr lang="en-US" baseline="0" dirty="0" smtClean="0"/>
              <a:t> the </a:t>
            </a:r>
            <a:r>
              <a:rPr lang="en-US" baseline="0" dirty="0" err="1" smtClean="0"/>
              <a:t>Accompong</a:t>
            </a:r>
            <a:r>
              <a:rPr lang="en-US" baseline="0" dirty="0" smtClean="0"/>
              <a:t> Settlement which situated in the St Elizabeth Parish “</a:t>
            </a:r>
            <a:r>
              <a:rPr lang="en-US" baseline="0" dirty="0" err="1" smtClean="0"/>
              <a:t>Backabush</a:t>
            </a:r>
            <a:r>
              <a:rPr lang="en-US" baseline="0" dirty="0" smtClean="0"/>
              <a:t>” of Cockpit Country. </a:t>
            </a:r>
            <a:r>
              <a:rPr lang="en-US" sz="1200" b="0" i="0" kern="1200" dirty="0" smtClean="0">
                <a:solidFill>
                  <a:schemeClr val="tx1"/>
                </a:solidFill>
                <a:effectLst/>
                <a:latin typeface="+mn-lt"/>
                <a:ea typeface="+mn-ea"/>
                <a:cs typeface="+mn-cs"/>
              </a:rPr>
              <a:t>The town of </a:t>
            </a:r>
            <a:r>
              <a:rPr lang="en-US" sz="1200" b="0" i="0" kern="1200" dirty="0" err="1" smtClean="0">
                <a:solidFill>
                  <a:schemeClr val="tx1"/>
                </a:solidFill>
                <a:effectLst/>
                <a:latin typeface="+mn-lt"/>
                <a:ea typeface="+mn-ea"/>
                <a:cs typeface="+mn-cs"/>
              </a:rPr>
              <a:t>Accompong</a:t>
            </a:r>
            <a:r>
              <a:rPr lang="en-US" sz="1200" b="0" i="0" kern="1200" dirty="0" smtClean="0">
                <a:solidFill>
                  <a:schemeClr val="tx1"/>
                </a:solidFill>
                <a:effectLst/>
                <a:latin typeface="+mn-lt"/>
                <a:ea typeface="+mn-ea"/>
                <a:cs typeface="+mn-cs"/>
              </a:rPr>
              <a:t> was named after the Maroon leader </a:t>
            </a:r>
            <a:r>
              <a:rPr lang="en-US" sz="1200" b="0" i="0" kern="1200" dirty="0" err="1" smtClean="0">
                <a:solidFill>
                  <a:schemeClr val="tx1"/>
                </a:solidFill>
                <a:effectLst/>
                <a:latin typeface="+mn-lt"/>
                <a:ea typeface="+mn-ea"/>
                <a:cs typeface="+mn-cs"/>
              </a:rPr>
              <a:t>Accompong</a:t>
            </a:r>
            <a:r>
              <a:rPr lang="en-US" sz="1200" b="0" i="0" kern="1200" dirty="0" smtClean="0">
                <a:solidFill>
                  <a:schemeClr val="tx1"/>
                </a:solidFill>
                <a:effectLst/>
                <a:latin typeface="+mn-lt"/>
                <a:ea typeface="+mn-ea"/>
                <a:cs typeface="+mn-cs"/>
              </a:rPr>
              <a:t>, who was from an Ashanti family and was the brother of a number of other Maroon leaders – </a:t>
            </a:r>
            <a:r>
              <a:rPr lang="en-US" sz="1200" b="0" i="0" kern="1200" dirty="0" err="1" smtClean="0">
                <a:solidFill>
                  <a:schemeClr val="tx1"/>
                </a:solidFill>
                <a:effectLst/>
                <a:latin typeface="+mn-lt"/>
                <a:ea typeface="+mn-ea"/>
                <a:cs typeface="+mn-cs"/>
              </a:rPr>
              <a:t>Quao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Cuffy</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Cudjoe</a:t>
            </a:r>
            <a:r>
              <a:rPr lang="en-US" sz="1200" b="0" i="0" kern="1200" dirty="0" smtClean="0">
                <a:solidFill>
                  <a:schemeClr val="tx1"/>
                </a:solidFill>
                <a:effectLst/>
                <a:latin typeface="+mn-lt"/>
                <a:ea typeface="+mn-ea"/>
                <a:cs typeface="+mn-cs"/>
              </a:rPr>
              <a:t>, and Nanny.</a:t>
            </a:r>
            <a:endParaRPr lang="en-US" baseline="0" dirty="0" smtClean="0"/>
          </a:p>
          <a:p>
            <a:endParaRPr lang="en-US" baseline="0" dirty="0" smtClean="0"/>
          </a:p>
          <a:p>
            <a:r>
              <a:rPr lang="en-US" baseline="0" dirty="0" smtClean="0"/>
              <a:t>First I want to give a very brief overview of Jamaica, Land I Love!</a:t>
            </a:r>
          </a:p>
          <a:p>
            <a:endParaRPr lang="en-US" baseline="0" dirty="0" smtClean="0"/>
          </a:p>
          <a:p>
            <a:r>
              <a:rPr lang="en-US" dirty="0" smtClean="0"/>
              <a:t>https://drive.google.com/a/wau.edu/open?id=1hCEq2aTlugJhAuCca3ak8esQ8FQ&amp;usp=sharing</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A91F40EE-30EB-4928-A17A-F2AAA06F3F84}" type="slidenum">
              <a:rPr lang="en-US" smtClean="0"/>
              <a:t>2</a:t>
            </a:fld>
            <a:endParaRPr lang="en-US"/>
          </a:p>
        </p:txBody>
      </p:sp>
    </p:spTree>
    <p:extLst>
      <p:ext uri="{BB962C8B-B14F-4D97-AF65-F5344CB8AC3E}">
        <p14:creationId xmlns:p14="http://schemas.microsoft.com/office/powerpoint/2010/main" val="2908991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indigenous people,</a:t>
            </a:r>
            <a:r>
              <a:rPr lang="en-US" baseline="0" dirty="0" smtClean="0"/>
              <a:t> </a:t>
            </a:r>
            <a:r>
              <a:rPr lang="en-US" dirty="0" smtClean="0"/>
              <a:t>the </a:t>
            </a:r>
            <a:r>
              <a:rPr lang="en-US" dirty="0" err="1" smtClean="0"/>
              <a:t>Taíno</a:t>
            </a:r>
            <a:r>
              <a:rPr lang="en-US" dirty="0" smtClean="0"/>
              <a:t>, called the island </a:t>
            </a:r>
            <a:r>
              <a:rPr lang="en-US" dirty="0" err="1" smtClean="0"/>
              <a:t>Xaymaca</a:t>
            </a:r>
            <a:r>
              <a:rPr lang="en-US" dirty="0" smtClean="0"/>
              <a:t> in Arawakan,</a:t>
            </a:r>
            <a:r>
              <a:rPr lang="en-US" baseline="0" dirty="0" smtClean="0"/>
              <a:t> </a:t>
            </a:r>
            <a:r>
              <a:rPr lang="en-US" dirty="0" smtClean="0"/>
              <a:t>meaning the "Land of Wood and Water" or the "Land of Springs“</a:t>
            </a:r>
          </a:p>
          <a:p>
            <a:r>
              <a:rPr lang="en-US" sz="1200" b="0" i="0" kern="1200" dirty="0" smtClean="0">
                <a:solidFill>
                  <a:schemeClr val="tx1"/>
                </a:solidFill>
                <a:effectLst/>
                <a:latin typeface="+mn-lt"/>
                <a:ea typeface="+mn-ea"/>
                <a:cs typeface="+mn-cs"/>
              </a:rPr>
              <a:t>Little is known about the island’s early history, except that there are many traces of Arawak habitation, and that </a:t>
            </a:r>
            <a:r>
              <a:rPr lang="en-US" sz="1200" b="0" i="0" kern="1200" dirty="0" err="1" smtClean="0">
                <a:solidFill>
                  <a:schemeClr val="tx1"/>
                </a:solidFill>
                <a:effectLst/>
                <a:latin typeface="+mn-lt"/>
                <a:ea typeface="+mn-ea"/>
                <a:cs typeface="+mn-cs"/>
              </a:rPr>
              <a:t>Arawaks</a:t>
            </a:r>
            <a:r>
              <a:rPr lang="en-US" sz="1200" b="0" i="0" kern="1200" dirty="0" smtClean="0">
                <a:solidFill>
                  <a:schemeClr val="tx1"/>
                </a:solidFill>
                <a:effectLst/>
                <a:latin typeface="+mn-lt"/>
                <a:ea typeface="+mn-ea"/>
                <a:cs typeface="+mn-cs"/>
              </a:rPr>
              <a:t>, agriculturists who made good-quality textiles and pottery, were living there when Christopher Columbus landed on 14 May 1494, on his second American voyage of exploration. He named the island Santiago (Saint-James). </a:t>
            </a:r>
          </a:p>
          <a:p>
            <a:endParaRPr lang="en-US" sz="1200" b="0" i="0" kern="1200" dirty="0" smtClean="0">
              <a:solidFill>
                <a:schemeClr val="tx1"/>
              </a:solidFill>
              <a:effectLst/>
              <a:latin typeface="+mn-lt"/>
              <a:ea typeface="+mn-ea"/>
              <a:cs typeface="+mn-cs"/>
            </a:endParaRPr>
          </a:p>
          <a:p>
            <a:r>
              <a:rPr lang="en-US" dirty="0" smtClean="0"/>
              <a:t>The Spanish arrival was a disaster to the indigenous peoples, great numbers of whom were sent to Spain as slaves, others used as slaves on site, and many killed by diseases</a:t>
            </a:r>
            <a:r>
              <a:rPr lang="en-US" baseline="0" dirty="0" smtClean="0"/>
              <a:t> and at </a:t>
            </a:r>
            <a:r>
              <a:rPr lang="en-US" dirty="0" smtClean="0"/>
              <a:t>the hands of invaders, despite the efforts of Spanish Christian missionaries to prevent these outrages. It is said  that there were no </a:t>
            </a:r>
            <a:r>
              <a:rPr lang="en-US" dirty="0" err="1" smtClean="0"/>
              <a:t>Arawaks</a:t>
            </a:r>
            <a:r>
              <a:rPr lang="en-US" dirty="0" smtClean="0"/>
              <a:t> left on the island by 1665, and enslaved Africans had replaced them. There</a:t>
            </a:r>
            <a:r>
              <a:rPr lang="en-US" baseline="0" dirty="0" smtClean="0"/>
              <a:t> are little anecdotal stories in which some have claimed to trace their </a:t>
            </a:r>
            <a:r>
              <a:rPr lang="en-US" baseline="0" dirty="0" err="1" smtClean="0"/>
              <a:t>taino</a:t>
            </a:r>
            <a:r>
              <a:rPr lang="en-US" baseline="0" dirty="0" smtClean="0"/>
              <a:t> roots. Such as this picture of Olive </a:t>
            </a:r>
            <a:r>
              <a:rPr lang="en-US" baseline="0" dirty="0" err="1" smtClean="0"/>
              <a:t>Moxam</a:t>
            </a:r>
            <a:r>
              <a:rPr lang="en-US" baseline="0" dirty="0" smtClean="0"/>
              <a:t>-Dennis</a:t>
            </a:r>
            <a:endParaRPr lang="en-US" dirty="0" smtClean="0"/>
          </a:p>
          <a:p>
            <a:endParaRPr lang="en-US" dirty="0" smtClean="0"/>
          </a:p>
          <a:p>
            <a:r>
              <a:rPr lang="en-US" dirty="0" smtClean="0"/>
              <a:t>http://www.nationsonline.org/oneworld/History/Jamaica-history.htm</a:t>
            </a:r>
            <a:endParaRPr lang="en-US" dirty="0"/>
          </a:p>
        </p:txBody>
      </p:sp>
      <p:sp>
        <p:nvSpPr>
          <p:cNvPr id="4" name="Slide Number Placeholder 3"/>
          <p:cNvSpPr>
            <a:spLocks noGrp="1"/>
          </p:cNvSpPr>
          <p:nvPr>
            <p:ph type="sldNum" sz="quarter" idx="10"/>
          </p:nvPr>
        </p:nvSpPr>
        <p:spPr/>
        <p:txBody>
          <a:bodyPr/>
          <a:lstStyle/>
          <a:p>
            <a:fld id="{A91F40EE-30EB-4928-A17A-F2AAA06F3F84}" type="slidenum">
              <a:rPr lang="en-US" smtClean="0"/>
              <a:t>3</a:t>
            </a:fld>
            <a:endParaRPr lang="en-US"/>
          </a:p>
        </p:txBody>
      </p:sp>
    </p:spTree>
    <p:extLst>
      <p:ext uri="{BB962C8B-B14F-4D97-AF65-F5344CB8AC3E}">
        <p14:creationId xmlns:p14="http://schemas.microsoft.com/office/powerpoint/2010/main" val="3392795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1655</a:t>
            </a:r>
            <a:r>
              <a:rPr lang="en-US" sz="1200" b="0" i="0" kern="1200" baseline="0" dirty="0" smtClean="0">
                <a:solidFill>
                  <a:schemeClr val="tx1"/>
                </a:solidFill>
                <a:effectLst/>
                <a:latin typeface="+mn-lt"/>
                <a:ea typeface="+mn-ea"/>
                <a:cs typeface="+mn-cs"/>
              </a:rPr>
              <a:t> – The Invasion of Jamaica was a land and sea expedition conducted by the English in the Caribbean in 1655 that resulted in the capture of the island from Spain. Jamaica's capture is considered an act of war that resulted in war between England and Spain in 1655.</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1500 formerly enslaved Africans were set free by the fledging Spaniards or escaped to the mountains. For a time they wandered while a few leftover Spaniards put up some last ditch warfare tactics. The Africans or Maroons formed themselves into three groups associated themselves with Spanish guerillas in symbiotic relationship. For five years they fighting continued between the Maroons-Spanish and British.</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One of the groups under </a:t>
            </a:r>
            <a:r>
              <a:rPr lang="en-US" sz="1200" b="0" i="0" kern="1200" baseline="0" dirty="0" err="1" smtClean="0">
                <a:solidFill>
                  <a:schemeClr val="tx1"/>
                </a:solidFill>
                <a:effectLst/>
                <a:latin typeface="+mn-lt"/>
                <a:ea typeface="+mn-ea"/>
                <a:cs typeface="+mn-cs"/>
              </a:rPr>
              <a:t>Lubola</a:t>
            </a:r>
            <a:r>
              <a:rPr lang="en-US" sz="1200" b="0" i="0" kern="1200" baseline="0" dirty="0" smtClean="0">
                <a:solidFill>
                  <a:schemeClr val="tx1"/>
                </a:solidFill>
                <a:effectLst/>
                <a:latin typeface="+mn-lt"/>
                <a:ea typeface="+mn-ea"/>
                <a:cs typeface="+mn-cs"/>
              </a:rPr>
              <a:t> formed an alliance with the British which destroyed the Spanish guerillas livelihood. In 1660 the last of the Spaniards left Jamaica. This alliance also included </a:t>
            </a:r>
            <a:r>
              <a:rPr lang="en-US" sz="1200" b="0" i="0" kern="1200" baseline="0" dirty="0" err="1" smtClean="0">
                <a:solidFill>
                  <a:schemeClr val="tx1"/>
                </a:solidFill>
                <a:effectLst/>
                <a:latin typeface="+mn-lt"/>
                <a:ea typeface="+mn-ea"/>
                <a:cs typeface="+mn-cs"/>
              </a:rPr>
              <a:t>Lubola’s</a:t>
            </a:r>
            <a:r>
              <a:rPr lang="en-US" sz="1200" b="0" i="0" kern="1200" baseline="0" dirty="0" smtClean="0">
                <a:solidFill>
                  <a:schemeClr val="tx1"/>
                </a:solidFill>
                <a:effectLst/>
                <a:latin typeface="+mn-lt"/>
                <a:ea typeface="+mn-ea"/>
                <a:cs typeface="+mn-cs"/>
              </a:rPr>
              <a:t> agreement to hunt down other groups of maroons. The other Maroon groups disagreed with this arrangement and in 1663 </a:t>
            </a:r>
            <a:r>
              <a:rPr lang="en-US" sz="1200" b="0" i="0" kern="1200" baseline="0" dirty="0" err="1" smtClean="0">
                <a:solidFill>
                  <a:schemeClr val="tx1"/>
                </a:solidFill>
                <a:effectLst/>
                <a:latin typeface="+mn-lt"/>
                <a:ea typeface="+mn-ea"/>
                <a:cs typeface="+mn-cs"/>
              </a:rPr>
              <a:t>Lubola</a:t>
            </a:r>
            <a:r>
              <a:rPr lang="en-US" sz="1200" b="0" i="0" kern="1200" baseline="0" dirty="0" smtClean="0">
                <a:solidFill>
                  <a:schemeClr val="tx1"/>
                </a:solidFill>
                <a:effectLst/>
                <a:latin typeface="+mn-lt"/>
                <a:ea typeface="+mn-ea"/>
                <a:cs typeface="+mn-cs"/>
              </a:rPr>
              <a:t> was killed. Still other groups of maroons, like those under Juan de </a:t>
            </a:r>
            <a:r>
              <a:rPr lang="en-US" sz="1200" b="0" i="0" kern="1200" baseline="0" dirty="0" err="1" smtClean="0">
                <a:solidFill>
                  <a:schemeClr val="tx1"/>
                </a:solidFill>
                <a:effectLst/>
                <a:latin typeface="+mn-lt"/>
                <a:ea typeface="+mn-ea"/>
                <a:cs typeface="+mn-cs"/>
              </a:rPr>
              <a:t>Serras</a:t>
            </a:r>
            <a:r>
              <a:rPr lang="en-US" sz="1200" b="0" i="0" kern="1200" baseline="0" dirty="0" smtClean="0">
                <a:solidFill>
                  <a:schemeClr val="tx1"/>
                </a:solidFill>
                <a:effectLst/>
                <a:latin typeface="+mn-lt"/>
                <a:ea typeface="+mn-ea"/>
                <a:cs typeface="+mn-cs"/>
              </a:rPr>
              <a:t> continued to be nuances for the British. In 1670 the British outlawed </a:t>
            </a:r>
            <a:r>
              <a:rPr lang="en-US" sz="1200" b="0" i="0" kern="1200" baseline="0" dirty="0" err="1" smtClean="0">
                <a:solidFill>
                  <a:schemeClr val="tx1"/>
                </a:solidFill>
                <a:effectLst/>
                <a:latin typeface="+mn-lt"/>
                <a:ea typeface="+mn-ea"/>
                <a:cs typeface="+mn-cs"/>
              </a:rPr>
              <a:t>Serras</a:t>
            </a:r>
            <a:r>
              <a:rPr lang="en-US" sz="1200" b="0" i="0" kern="1200" baseline="0" dirty="0" smtClean="0">
                <a:solidFill>
                  <a:schemeClr val="tx1"/>
                </a:solidFill>
                <a:effectLst/>
                <a:latin typeface="+mn-lt"/>
                <a:ea typeface="+mn-ea"/>
                <a:cs typeface="+mn-cs"/>
              </a:rPr>
              <a:t> group and price put on their heads.</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The maroons retreated to uninhabited parts of Jamaica. At the same time newly arriving British settlers had begun to import slaves. In 1662 there were about 550 enslaved Africans, in 1668 that number rose to 8,000. By 1703 that number rose to 45,000. </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1673 the first slave uprising happened in St Ann when 200 enslaved </a:t>
            </a:r>
            <a:r>
              <a:rPr lang="en-US" sz="1200" b="0" i="0" kern="1200" baseline="0" dirty="0" err="1" smtClean="0">
                <a:solidFill>
                  <a:schemeClr val="tx1"/>
                </a:solidFill>
                <a:effectLst/>
                <a:latin typeface="+mn-lt"/>
                <a:ea typeface="+mn-ea"/>
                <a:cs typeface="+mn-cs"/>
              </a:rPr>
              <a:t>Coromantee</a:t>
            </a:r>
            <a:r>
              <a:rPr lang="en-US" sz="1200" b="0" i="0" kern="1200" baseline="0" dirty="0" smtClean="0">
                <a:solidFill>
                  <a:schemeClr val="tx1"/>
                </a:solidFill>
                <a:effectLst/>
                <a:latin typeface="+mn-lt"/>
                <a:ea typeface="+mn-ea"/>
                <a:cs typeface="+mn-cs"/>
              </a:rPr>
              <a:t> (or gold coast Africans) killed their master and 13 white people. </a:t>
            </a:r>
            <a:r>
              <a:rPr lang="en-US" sz="1200" b="0" i="0" kern="1200" dirty="0" smtClean="0">
                <a:solidFill>
                  <a:schemeClr val="tx1"/>
                </a:solidFill>
                <a:effectLst/>
                <a:latin typeface="+mn-lt"/>
                <a:ea typeface="+mn-ea"/>
                <a:cs typeface="+mn-cs"/>
              </a:rPr>
              <a:t> in 1690 a revolt of 400 slaves at Sutton's plantation, Clarendon considerably strengthened the Leeward Maroons</a:t>
            </a:r>
            <a:endParaRPr lang="en-US" sz="1200" b="0" i="0" kern="1200" baseline="0" dirty="0" smtClean="0">
              <a:solidFill>
                <a:schemeClr val="tx1"/>
              </a:solidFill>
              <a:effectLst/>
              <a:latin typeface="+mn-lt"/>
              <a:ea typeface="+mn-ea"/>
              <a:cs typeface="+mn-cs"/>
            </a:endParaRPr>
          </a:p>
          <a:p>
            <a:endParaRPr lang="en-US" sz="1200" b="0" i="0" kern="1200" baseline="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In September 1728, the British sent more troops to Jamaica</a:t>
            </a:r>
          </a:p>
          <a:p>
            <a:endParaRPr lang="en-US" sz="1200" b="0" i="0" kern="1200" baseline="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By the mid-1730s, warfare was proving costly to Maroons and British alike and was turning into an ongoing stalemate. </a:t>
            </a:r>
            <a:r>
              <a:rPr lang="en-US" sz="1200" b="0" i="0" kern="1200" dirty="0" err="1" smtClean="0">
                <a:solidFill>
                  <a:schemeClr val="tx1"/>
                </a:solidFill>
                <a:effectLst/>
                <a:latin typeface="+mn-lt"/>
                <a:ea typeface="+mn-ea"/>
                <a:cs typeface="+mn-cs"/>
              </a:rPr>
              <a:t>Cudjoe</a:t>
            </a:r>
            <a:r>
              <a:rPr lang="en-US" sz="1200" b="0" i="0" kern="1200" dirty="0" smtClean="0">
                <a:solidFill>
                  <a:schemeClr val="tx1"/>
                </a:solidFill>
                <a:effectLst/>
                <a:latin typeface="+mn-lt"/>
                <a:ea typeface="+mn-ea"/>
                <a:cs typeface="+mn-cs"/>
              </a:rPr>
              <a:t> rejected suggestions of a treaty in 1734 and 1736, but by 1738 he agreed to a treaty</a:t>
            </a:r>
            <a:r>
              <a:rPr lang="en-US" sz="1200" b="0" i="0" kern="1200" baseline="0" dirty="0" smtClean="0">
                <a:solidFill>
                  <a:schemeClr val="tx1"/>
                </a:solidFill>
                <a:effectLst/>
                <a:latin typeface="+mn-lt"/>
                <a:ea typeface="+mn-ea"/>
                <a:cs typeface="+mn-cs"/>
              </a:rPr>
              <a:t> signed under governor Edward </a:t>
            </a:r>
            <a:r>
              <a:rPr lang="en-US" sz="1200" b="0" i="0" kern="1200" baseline="0" dirty="0" err="1" smtClean="0">
                <a:solidFill>
                  <a:schemeClr val="tx1"/>
                </a:solidFill>
                <a:effectLst/>
                <a:latin typeface="+mn-lt"/>
                <a:ea typeface="+mn-ea"/>
                <a:cs typeface="+mn-cs"/>
              </a:rPr>
              <a:t>Trelawny</a:t>
            </a:r>
            <a:r>
              <a:rPr lang="en-US" sz="1200" b="0" i="0" kern="1200" baseline="0" dirty="0" smtClean="0">
                <a:solidFill>
                  <a:schemeClr val="tx1"/>
                </a:solidFill>
                <a:effectLst/>
                <a:latin typeface="+mn-lt"/>
                <a:ea typeface="+mn-ea"/>
                <a:cs typeface="+mn-cs"/>
              </a:rPr>
              <a:t>  The treaty signed under British governor Edward </a:t>
            </a:r>
            <a:r>
              <a:rPr lang="en-US" sz="1200" b="0" i="0" kern="1200" baseline="0" dirty="0" err="1" smtClean="0">
                <a:solidFill>
                  <a:schemeClr val="tx1"/>
                </a:solidFill>
                <a:effectLst/>
                <a:latin typeface="+mn-lt"/>
                <a:ea typeface="+mn-ea"/>
                <a:cs typeface="+mn-cs"/>
              </a:rPr>
              <a:t>Trelawny</a:t>
            </a:r>
            <a:r>
              <a:rPr lang="en-US" sz="1200" b="0" i="0" kern="1200" baseline="0" dirty="0" smtClean="0">
                <a:solidFill>
                  <a:schemeClr val="tx1"/>
                </a:solidFill>
                <a:effectLst/>
                <a:latin typeface="+mn-lt"/>
                <a:ea typeface="+mn-ea"/>
                <a:cs typeface="+mn-cs"/>
              </a:rPr>
              <a:t> granted </a:t>
            </a:r>
            <a:r>
              <a:rPr lang="en-US" sz="1200" b="0" i="0" kern="1200" baseline="0" dirty="0" err="1" smtClean="0">
                <a:solidFill>
                  <a:schemeClr val="tx1"/>
                </a:solidFill>
                <a:effectLst/>
                <a:latin typeface="+mn-lt"/>
                <a:ea typeface="+mn-ea"/>
                <a:cs typeface="+mn-cs"/>
              </a:rPr>
              <a:t>Cudjoe’s</a:t>
            </a:r>
            <a:r>
              <a:rPr lang="en-US" sz="1200" b="0" i="0" kern="1200" baseline="0" dirty="0" smtClean="0">
                <a:solidFill>
                  <a:schemeClr val="tx1"/>
                </a:solidFill>
                <a:effectLst/>
                <a:latin typeface="+mn-lt"/>
                <a:ea typeface="+mn-ea"/>
                <a:cs typeface="+mn-cs"/>
              </a:rPr>
              <a:t> Maroons 1500 acres of land between their strongholds of </a:t>
            </a:r>
            <a:r>
              <a:rPr lang="en-US" sz="1200" b="0" i="0" kern="1200" baseline="0" dirty="0" err="1" smtClean="0">
                <a:solidFill>
                  <a:schemeClr val="tx1"/>
                </a:solidFill>
                <a:effectLst/>
                <a:latin typeface="+mn-lt"/>
                <a:ea typeface="+mn-ea"/>
                <a:cs typeface="+mn-cs"/>
              </a:rPr>
              <a:t>Trelawny</a:t>
            </a:r>
            <a:r>
              <a:rPr lang="en-US" sz="1200" b="0" i="0" kern="1200" baseline="0" dirty="0" smtClean="0">
                <a:solidFill>
                  <a:schemeClr val="tx1"/>
                </a:solidFill>
                <a:effectLst/>
                <a:latin typeface="+mn-lt"/>
                <a:ea typeface="+mn-ea"/>
                <a:cs typeface="+mn-cs"/>
              </a:rPr>
              <a:t> Town and </a:t>
            </a:r>
            <a:r>
              <a:rPr lang="en-US" sz="1200" b="0" i="0" kern="1200" baseline="0" dirty="0" err="1" smtClean="0">
                <a:solidFill>
                  <a:schemeClr val="tx1"/>
                </a:solidFill>
                <a:effectLst/>
                <a:latin typeface="+mn-lt"/>
                <a:ea typeface="+mn-ea"/>
                <a:cs typeface="+mn-cs"/>
              </a:rPr>
              <a:t>Accompong</a:t>
            </a:r>
            <a:r>
              <a:rPr lang="en-US" sz="1200" b="0" i="0" kern="1200" baseline="0" dirty="0" smtClean="0">
                <a:solidFill>
                  <a:schemeClr val="tx1"/>
                </a:solidFill>
                <a:effectLst/>
                <a:latin typeface="+mn-lt"/>
                <a:ea typeface="+mn-ea"/>
                <a:cs typeface="+mn-cs"/>
              </a:rPr>
              <a:t> in the Cockpits and a certain amount of political autonomy and economic freedoms, in return for which the Maroons were to provide military support in case of invasion or rebellion, and to return runaway slaves in exchange for a bounty of two dollars each. This last clause in the treaty caused tension between the maroons and the enslaved black population</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http://www.nlj.gov.jm/history-notes/The%20Maroons%20edited%20final.htm</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Note the decorative scarification on this ranger of Surinam. He was born in Africa, enslaved, and shipped to the New World. There he became a free soldier and hunted Maroons for the Whites. Such rangers were used against Maroons in Jamaica also. They were considered very effective when they could be relied upon, but were often suspect of favoring the “enemy.”</a:t>
            </a:r>
            <a:endParaRPr lang="en-US" dirty="0"/>
          </a:p>
        </p:txBody>
      </p:sp>
      <p:sp>
        <p:nvSpPr>
          <p:cNvPr id="4" name="Slide Number Placeholder 3"/>
          <p:cNvSpPr>
            <a:spLocks noGrp="1"/>
          </p:cNvSpPr>
          <p:nvPr>
            <p:ph type="sldNum" sz="quarter" idx="10"/>
          </p:nvPr>
        </p:nvSpPr>
        <p:spPr/>
        <p:txBody>
          <a:bodyPr/>
          <a:lstStyle/>
          <a:p>
            <a:fld id="{A91F40EE-30EB-4928-A17A-F2AAA06F3F84}" type="slidenum">
              <a:rPr lang="en-US" smtClean="0"/>
              <a:t>4</a:t>
            </a:fld>
            <a:endParaRPr lang="en-US"/>
          </a:p>
        </p:txBody>
      </p:sp>
    </p:spTree>
    <p:extLst>
      <p:ext uri="{BB962C8B-B14F-4D97-AF65-F5344CB8AC3E}">
        <p14:creationId xmlns:p14="http://schemas.microsoft.com/office/powerpoint/2010/main" val="819295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1760 – Slave uprising</a:t>
            </a:r>
            <a:r>
              <a:rPr lang="en-US" sz="1200" b="0" i="0" kern="1200" baseline="0" dirty="0" smtClean="0">
                <a:solidFill>
                  <a:schemeClr val="tx1"/>
                </a:solidFill>
                <a:effectLst/>
                <a:latin typeface="+mn-lt"/>
                <a:ea typeface="+mn-ea"/>
                <a:cs typeface="+mn-cs"/>
              </a:rPr>
              <a:t> led by a </a:t>
            </a:r>
            <a:r>
              <a:rPr lang="en-US" sz="1200" b="0" i="0" kern="1200" baseline="0" dirty="0" err="1" smtClean="0">
                <a:solidFill>
                  <a:schemeClr val="tx1"/>
                </a:solidFill>
                <a:effectLst/>
                <a:latin typeface="+mn-lt"/>
                <a:ea typeface="+mn-ea"/>
                <a:cs typeface="+mn-cs"/>
              </a:rPr>
              <a:t>Fante</a:t>
            </a:r>
            <a:r>
              <a:rPr lang="en-US" sz="1200" b="0" i="0" kern="1200" baseline="0" dirty="0" smtClean="0">
                <a:solidFill>
                  <a:schemeClr val="tx1"/>
                </a:solidFill>
                <a:effectLst/>
                <a:latin typeface="+mn-lt"/>
                <a:ea typeface="+mn-ea"/>
                <a:cs typeface="+mn-cs"/>
              </a:rPr>
              <a:t> leader named Tacky. Jamaican government called upon the maroons to honor the treaty. </a:t>
            </a:r>
            <a:r>
              <a:rPr lang="en-US" sz="1200" b="0" i="0" kern="1200" baseline="0" dirty="0" err="1" smtClean="0">
                <a:solidFill>
                  <a:schemeClr val="tx1"/>
                </a:solidFill>
                <a:effectLst/>
                <a:latin typeface="+mn-lt"/>
                <a:ea typeface="+mn-ea"/>
                <a:cs typeface="+mn-cs"/>
              </a:rPr>
              <a:t>Cudjoe</a:t>
            </a:r>
            <a:r>
              <a:rPr lang="en-US" sz="1200" b="0" i="0" kern="1200" baseline="0" dirty="0" smtClean="0">
                <a:solidFill>
                  <a:schemeClr val="tx1"/>
                </a:solidFill>
                <a:effectLst/>
                <a:latin typeface="+mn-lt"/>
                <a:ea typeface="+mn-ea"/>
                <a:cs typeface="+mn-cs"/>
              </a:rPr>
              <a:t> and the leeward/windward maroons assisted and were able to quell the resistance.</a:t>
            </a:r>
          </a:p>
          <a:p>
            <a:endParaRPr lang="en-US" sz="1200" b="0" i="0" kern="1200" baseline="0" dirty="0" smtClean="0">
              <a:solidFill>
                <a:schemeClr val="tx1"/>
              </a:solidFill>
              <a:effectLst/>
              <a:latin typeface="+mn-lt"/>
              <a:ea typeface="+mn-ea"/>
              <a:cs typeface="+mn-cs"/>
            </a:endParaRPr>
          </a:p>
          <a:p>
            <a:r>
              <a:rPr lang="en-US" dirty="0" smtClean="0"/>
              <a:t>1795-1796 – Second Maroon War: Parallel to this was</a:t>
            </a:r>
            <a:r>
              <a:rPr lang="en-US" baseline="0" dirty="0" smtClean="0"/>
              <a:t> the Haitian Revolution. </a:t>
            </a:r>
            <a:r>
              <a:rPr lang="en-US" dirty="0" err="1" smtClean="0"/>
              <a:t>Trelawny</a:t>
            </a:r>
            <a:r>
              <a:rPr lang="en-US" baseline="0" dirty="0" smtClean="0"/>
              <a:t> Town Maroons rejected the white superintendent assigned to them. A new strict Governor, </a:t>
            </a:r>
            <a:r>
              <a:rPr lang="en-US" baseline="0" dirty="0" err="1" smtClean="0"/>
              <a:t>Balcarres</a:t>
            </a:r>
            <a:r>
              <a:rPr lang="en-US" baseline="0" dirty="0" smtClean="0"/>
              <a:t>, used military force to demand submission. Instead the </a:t>
            </a:r>
            <a:r>
              <a:rPr lang="en-US" baseline="0" dirty="0" err="1" smtClean="0"/>
              <a:t>Trelawny</a:t>
            </a:r>
            <a:r>
              <a:rPr lang="en-US" baseline="0" dirty="0" smtClean="0"/>
              <a:t> Maroons </a:t>
            </a:r>
            <a:r>
              <a:rPr lang="en-US" baseline="0" dirty="0" err="1" smtClean="0"/>
              <a:t>faught</a:t>
            </a:r>
            <a:r>
              <a:rPr lang="en-US" baseline="0" dirty="0" smtClean="0"/>
              <a:t>. After setting up watch points all around Cockpit Country, </a:t>
            </a:r>
            <a:r>
              <a:rPr lang="en-US" baseline="0" dirty="0" err="1" smtClean="0"/>
              <a:t>Governer</a:t>
            </a:r>
            <a:r>
              <a:rPr lang="en-US" baseline="0" dirty="0" smtClean="0"/>
              <a:t> </a:t>
            </a:r>
            <a:r>
              <a:rPr lang="en-US" baseline="0" dirty="0" err="1" smtClean="0"/>
              <a:t>Balcarres</a:t>
            </a:r>
            <a:r>
              <a:rPr lang="en-US" baseline="0" dirty="0" smtClean="0"/>
              <a:t> grew impatient and sent for hound dogs from Cuba. Fearing the murderous reputation of the hound dogs, </a:t>
            </a:r>
            <a:r>
              <a:rPr lang="en-US" baseline="0" dirty="0" err="1" smtClean="0"/>
              <a:t>Trewlany</a:t>
            </a:r>
            <a:r>
              <a:rPr lang="en-US" baseline="0" dirty="0" smtClean="0"/>
              <a:t> town surrendered. The </a:t>
            </a:r>
            <a:r>
              <a:rPr lang="en-US" baseline="0" dirty="0" err="1" smtClean="0"/>
              <a:t>Trelawny</a:t>
            </a:r>
            <a:r>
              <a:rPr lang="en-US" baseline="0" dirty="0" smtClean="0"/>
              <a:t> maroons were deported to </a:t>
            </a:r>
            <a:r>
              <a:rPr lang="en-US" baseline="0" dirty="0" err="1" smtClean="0"/>
              <a:t>Novia</a:t>
            </a:r>
            <a:r>
              <a:rPr lang="en-US" baseline="0" dirty="0" smtClean="0"/>
              <a:t> Scotia and then formed a colony in Freetown, Sierra Leone. Some of these Maroons returned later to work as free laborers. </a:t>
            </a:r>
            <a:endParaRPr lang="en-US" dirty="0" smtClean="0"/>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There are approximately 11 Maroon settlements in Jamaica. Only a few are government recognized.</a:t>
            </a:r>
          </a:p>
          <a:p>
            <a:endParaRPr lang="en-US" sz="1200" b="0" i="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91F40EE-30EB-4928-A17A-F2AAA06F3F84}" type="slidenum">
              <a:rPr lang="en-US" smtClean="0"/>
              <a:t>5</a:t>
            </a:fld>
            <a:endParaRPr lang="en-US"/>
          </a:p>
        </p:txBody>
      </p:sp>
    </p:spTree>
    <p:extLst>
      <p:ext uri="{BB962C8B-B14F-4D97-AF65-F5344CB8AC3E}">
        <p14:creationId xmlns:p14="http://schemas.microsoft.com/office/powerpoint/2010/main" val="2547851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Leeward</a:t>
            </a:r>
          </a:p>
          <a:p>
            <a:r>
              <a:rPr lang="en-US" dirty="0" smtClean="0"/>
              <a:t>Between 1673 and 1690 there were several major slave uprisings, mainly prompted by newly arrived, highly militarized </a:t>
            </a:r>
            <a:r>
              <a:rPr lang="en-US" dirty="0" err="1" smtClean="0"/>
              <a:t>Coromantee</a:t>
            </a:r>
            <a:r>
              <a:rPr lang="en-US" dirty="0" smtClean="0"/>
              <a:t> groups from the Asante Empire.[8] On 31 July 1690, a rebellion involving 500 slaves from the Sutton estate in Clarendon Parish led to the formation of Jamaica’s most stable and best organized Maroon group. Although some were killed, recaptured or surrendered, more than 200, including women and children, remained free after the rebellion was considered over.[8]</a:t>
            </a:r>
          </a:p>
          <a:p>
            <a:r>
              <a:rPr lang="en-US" dirty="0" smtClean="0"/>
              <a:t>They established an Ashanti-style polity based in the eastern Cockpit Country, notably </a:t>
            </a:r>
            <a:r>
              <a:rPr lang="en-US" dirty="0" err="1" smtClean="0"/>
              <a:t>Trelawny</a:t>
            </a:r>
            <a:r>
              <a:rPr lang="en-US" dirty="0" smtClean="0"/>
              <a:t> Town; their most famous ruler was </a:t>
            </a:r>
            <a:r>
              <a:rPr lang="en-US" dirty="0" err="1" smtClean="0"/>
              <a:t>Cudjoe</a:t>
            </a:r>
            <a:r>
              <a:rPr lang="en-US" dirty="0" smtClean="0"/>
              <a:t>.</a:t>
            </a:r>
          </a:p>
          <a:p>
            <a:endParaRPr lang="en-US" dirty="0" smtClean="0"/>
          </a:p>
          <a:p>
            <a:r>
              <a:rPr lang="en-US" dirty="0" smtClean="0"/>
              <a:t>Windward</a:t>
            </a:r>
          </a:p>
          <a:p>
            <a:r>
              <a:rPr lang="en-US" dirty="0" smtClean="0"/>
              <a:t>The Windward Maroons, in the wilder parts of eastern Jamaica, were always composed of separate highly mobile and culturally heterogeneous groups.</a:t>
            </a:r>
            <a:r>
              <a:rPr lang="en-US" baseline="0" dirty="0" smtClean="0"/>
              <a:t> </a:t>
            </a:r>
            <a:r>
              <a:rPr lang="en-US" dirty="0" smtClean="0"/>
              <a:t>From early on, the Jamaican governors considered their settlements to impede British development of the interior. They ordered raids on the Maroon settlements in 1686 and 1702, to little effect.</a:t>
            </a:r>
          </a:p>
          <a:p>
            <a:r>
              <a:rPr lang="en-US" dirty="0" smtClean="0"/>
              <a:t>By about 1720, a stronger Windward community had developed around the culturally </a:t>
            </a:r>
            <a:r>
              <a:rPr lang="en-US" dirty="0" err="1" smtClean="0"/>
              <a:t>Africanised</a:t>
            </a:r>
            <a:r>
              <a:rPr lang="en-US" dirty="0" smtClean="0"/>
              <a:t> group of three villages known as Nanny Town, under the spiritual leadership of Queen Nanny, an Ashanti woman, sometimes in allegiance and sometimes in competition with other Windward groups. She was known for her exceptional leadership skills, especially in guerrilla warfare during the First Maroon War. One tactic particular to the Jamaican Maroons involved the art of camouflage using plants. Her remains are reputedly buried at "Bump Grave" in Moore Town, the main town of the Windward Maroons, who are concentrated in and around the Rio Grande valley in the northeastern parish of Portland.</a:t>
            </a:r>
            <a:endParaRPr lang="en-US" dirty="0"/>
          </a:p>
        </p:txBody>
      </p:sp>
      <p:sp>
        <p:nvSpPr>
          <p:cNvPr id="4" name="Slide Number Placeholder 3"/>
          <p:cNvSpPr>
            <a:spLocks noGrp="1"/>
          </p:cNvSpPr>
          <p:nvPr>
            <p:ph type="sldNum" sz="quarter" idx="10"/>
          </p:nvPr>
        </p:nvSpPr>
        <p:spPr/>
        <p:txBody>
          <a:bodyPr/>
          <a:lstStyle/>
          <a:p>
            <a:fld id="{A91F40EE-30EB-4928-A17A-F2AAA06F3F84}" type="slidenum">
              <a:rPr lang="en-US" smtClean="0"/>
              <a:t>6</a:t>
            </a:fld>
            <a:endParaRPr lang="en-US"/>
          </a:p>
        </p:txBody>
      </p:sp>
    </p:spTree>
    <p:extLst>
      <p:ext uri="{BB962C8B-B14F-4D97-AF65-F5344CB8AC3E}">
        <p14:creationId xmlns:p14="http://schemas.microsoft.com/office/powerpoint/2010/main" val="40397221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Maroon towns are governed by elected chiefs who bear the title of ‘Colonel’. The position of “Colonel” was once a lifetime position but now has been modified to a 5 year elected position. Each Colonel is assisted by a council consisting of men and women who are appointed by him.</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In total, the Jamaican Maroons make up for about 15.000 people. Some 5,000 Maroons live around Jamaica and another 10,000 or more are scattered in other countries, mostly Canada, the US and Great Britain.</a:t>
            </a:r>
          </a:p>
          <a:p>
            <a:r>
              <a:rPr lang="en-US" sz="1200" b="0" i="0" kern="1200" dirty="0" smtClean="0">
                <a:solidFill>
                  <a:schemeClr val="tx1"/>
                </a:solidFill>
                <a:effectLst/>
                <a:latin typeface="+mn-lt"/>
                <a:ea typeface="+mn-ea"/>
                <a:cs typeface="+mn-cs"/>
              </a:rPr>
              <a:t>https://abengcentral.wordpress.com/jamaica/</a:t>
            </a:r>
          </a:p>
          <a:p>
            <a:r>
              <a:rPr lang="en-US" sz="1200" b="1" i="0" kern="1200" dirty="0" smtClean="0">
                <a:solidFill>
                  <a:schemeClr val="tx1"/>
                </a:solidFill>
                <a:effectLst/>
                <a:latin typeface="+mn-lt"/>
                <a:ea typeface="+mn-ea"/>
                <a:cs typeface="+mn-cs"/>
              </a:rPr>
              <a:t/>
            </a:r>
            <a:br>
              <a:rPr lang="en-US" sz="1200" b="1" i="0" kern="1200" dirty="0" smtClean="0">
                <a:solidFill>
                  <a:schemeClr val="tx1"/>
                </a:solidFill>
                <a:effectLst/>
                <a:latin typeface="+mn-lt"/>
                <a:ea typeface="+mn-ea"/>
                <a:cs typeface="+mn-cs"/>
              </a:rPr>
            </a:br>
            <a:r>
              <a:rPr lang="en-US" sz="1200" b="1" i="0" kern="1200" dirty="0" smtClean="0">
                <a:solidFill>
                  <a:schemeClr val="tx1"/>
                </a:solidFill>
                <a:effectLst/>
                <a:latin typeface="+mn-lt"/>
                <a:ea typeface="+mn-ea"/>
                <a:cs typeface="+mn-cs"/>
              </a:rPr>
              <a:t>Scott's Hall Maroons</a:t>
            </a:r>
          </a:p>
          <a:p>
            <a:r>
              <a:rPr lang="en-US" sz="1200" b="0" i="0" kern="1200" dirty="0" smtClean="0">
                <a:solidFill>
                  <a:schemeClr val="tx1"/>
                </a:solidFill>
                <a:effectLst/>
                <a:latin typeface="+mn-lt"/>
                <a:ea typeface="+mn-ea"/>
                <a:cs typeface="+mn-cs"/>
              </a:rPr>
              <a:t>Scott’s Hall is the principal home to the St Mary Maroons. It was established after the first Maroon War ended, around the same time as Moore Town in 1793. The Scott’s Hall Maroons celebrate the signing of their peace treaty with the British on </a:t>
            </a:r>
            <a:r>
              <a:rPr lang="en-US" sz="1200" b="1" i="0" kern="1200" dirty="0" smtClean="0">
                <a:solidFill>
                  <a:schemeClr val="tx1"/>
                </a:solidFill>
                <a:effectLst/>
                <a:latin typeface="+mn-lt"/>
                <a:ea typeface="+mn-ea"/>
                <a:cs typeface="+mn-cs"/>
              </a:rPr>
              <a:t>August 1</a:t>
            </a:r>
            <a:r>
              <a:rPr lang="en-US" sz="1200" b="0" i="0" kern="1200" dirty="0" smtClean="0">
                <a:solidFill>
                  <a:schemeClr val="tx1"/>
                </a:solidFill>
                <a:effectLst/>
                <a:latin typeface="+mn-lt"/>
                <a:ea typeface="+mn-ea"/>
                <a:cs typeface="+mn-cs"/>
              </a:rPr>
              <a:t>, which is Emancipation Day. </a:t>
            </a:r>
          </a:p>
          <a:p>
            <a:endParaRPr lang="en-US" sz="1200" b="0" i="0" kern="1200" baseline="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Charles Town </a:t>
            </a:r>
            <a:r>
              <a:rPr lang="en-US" sz="1200" b="0" i="0" kern="1200" dirty="0" smtClean="0">
                <a:solidFill>
                  <a:schemeClr val="tx1"/>
                </a:solidFill>
                <a:effectLst/>
                <a:latin typeface="+mn-lt"/>
                <a:ea typeface="+mn-ea"/>
                <a:cs typeface="+mn-cs"/>
              </a:rPr>
              <a:t>is located inland near the town of Buff Bay in the parish of Portland. The settlement emerged around 1754. Charles Town as a Maroon Community was not named on maps until 1832. Prior to this date, it was identified as New Crawford Town. </a:t>
            </a:r>
            <a:r>
              <a:rPr lang="en-US" sz="1200" b="1" i="0" kern="1200" dirty="0" smtClean="0">
                <a:solidFill>
                  <a:schemeClr val="tx1"/>
                </a:solidFill>
                <a:effectLst/>
                <a:latin typeface="+mn-lt"/>
                <a:ea typeface="+mn-ea"/>
                <a:cs typeface="+mn-cs"/>
              </a:rPr>
              <a:t>June 23 </a:t>
            </a:r>
            <a:r>
              <a:rPr lang="en-US" sz="1200" b="0" i="0" kern="1200" dirty="0" smtClean="0">
                <a:solidFill>
                  <a:schemeClr val="tx1"/>
                </a:solidFill>
                <a:effectLst/>
                <a:latin typeface="+mn-lt"/>
                <a:ea typeface="+mn-ea"/>
                <a:cs typeface="+mn-cs"/>
              </a:rPr>
              <a:t>– The Charles Town Maroons celebrate this day as their special day with activities taking place at their </a:t>
            </a:r>
            <a:r>
              <a:rPr lang="en-US" sz="1200" b="0" i="0" kern="1200" dirty="0" err="1" smtClean="0">
                <a:solidFill>
                  <a:schemeClr val="tx1"/>
                </a:solidFill>
                <a:effectLst/>
                <a:latin typeface="+mn-lt"/>
                <a:ea typeface="+mn-ea"/>
                <a:cs typeface="+mn-cs"/>
              </a:rPr>
              <a:t>Asafu</a:t>
            </a:r>
            <a:r>
              <a:rPr lang="en-US" sz="1200" b="0" i="0" kern="1200" dirty="0" smtClean="0">
                <a:solidFill>
                  <a:schemeClr val="tx1"/>
                </a:solidFill>
                <a:effectLst/>
                <a:latin typeface="+mn-lt"/>
                <a:ea typeface="+mn-ea"/>
                <a:cs typeface="+mn-cs"/>
              </a:rPr>
              <a:t> Yard in Portland.</a:t>
            </a:r>
          </a:p>
          <a:p>
            <a:endParaRPr lang="en-US" sz="1200" b="0" i="0" kern="1200" dirty="0" smtClean="0">
              <a:solidFill>
                <a:schemeClr val="tx1"/>
              </a:solidFill>
              <a:effectLst/>
              <a:latin typeface="+mn-lt"/>
              <a:ea typeface="+mn-ea"/>
              <a:cs typeface="+mn-cs"/>
            </a:endParaRPr>
          </a:p>
          <a:p>
            <a:pPr fontAlgn="base"/>
            <a:r>
              <a:rPr lang="en-US" sz="1200" b="0" i="0" kern="1200" dirty="0" smtClean="0">
                <a:solidFill>
                  <a:schemeClr val="tx1"/>
                </a:solidFill>
                <a:effectLst/>
                <a:latin typeface="+mn-lt"/>
                <a:ea typeface="+mn-ea"/>
                <a:cs typeface="+mn-cs"/>
              </a:rPr>
              <a:t>Hilly and rugged </a:t>
            </a:r>
            <a:r>
              <a:rPr lang="en-US" sz="1200" b="1" i="0" u="none" strike="noStrike" kern="1200" dirty="0" smtClean="0">
                <a:solidFill>
                  <a:schemeClr val="tx1"/>
                </a:solidFill>
                <a:effectLst/>
                <a:latin typeface="+mn-lt"/>
                <a:ea typeface="+mn-ea"/>
                <a:cs typeface="+mn-cs"/>
                <a:hlinkClick r:id="rId3"/>
              </a:rPr>
              <a:t>Moore Town</a:t>
            </a:r>
            <a:r>
              <a:rPr lang="en-US" sz="1200" b="1" i="0"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sits in the heart of Portland’s Maroon country. Like Accompong, it was formed in 1793 when </a:t>
            </a:r>
            <a:r>
              <a:rPr lang="en-US" sz="1200" b="0" i="0" kern="1200" dirty="0" err="1" smtClean="0">
                <a:solidFill>
                  <a:schemeClr val="tx1"/>
                </a:solidFill>
                <a:effectLst/>
                <a:latin typeface="+mn-lt"/>
                <a:ea typeface="+mn-ea"/>
                <a:cs typeface="+mn-cs"/>
              </a:rPr>
              <a:t>Cudjoe</a:t>
            </a:r>
            <a:r>
              <a:rPr lang="en-US" sz="1200" b="0" i="0" kern="1200" dirty="0" smtClean="0">
                <a:solidFill>
                  <a:schemeClr val="tx1"/>
                </a:solidFill>
                <a:effectLst/>
                <a:latin typeface="+mn-lt"/>
                <a:ea typeface="+mn-ea"/>
                <a:cs typeface="+mn-cs"/>
              </a:rPr>
              <a:t> signed a peace treaty with the British.</a:t>
            </a:r>
          </a:p>
          <a:p>
            <a:pPr fontAlgn="base"/>
            <a:r>
              <a:rPr lang="en-US" sz="1200" b="0" i="0" kern="1200" dirty="0" smtClean="0">
                <a:solidFill>
                  <a:schemeClr val="tx1"/>
                </a:solidFill>
                <a:effectLst/>
                <a:latin typeface="+mn-lt"/>
                <a:ea typeface="+mn-ea"/>
                <a:cs typeface="+mn-cs"/>
              </a:rPr>
              <a:t>At first, Nanny refused to sign a treaty with the British but eventually agreed to a truce. At first, the Maroons were 500 acres of land after the signing of the treaty. Nanny realized that this allotment was not enough for their needs and made a request to the British government in 1781. They were granted a further 1,270 acres, which was called </a:t>
            </a:r>
            <a:r>
              <a:rPr lang="en-US" sz="1200" b="0" i="0" kern="1200" dirty="0" err="1" smtClean="0">
                <a:solidFill>
                  <a:schemeClr val="tx1"/>
                </a:solidFill>
                <a:effectLst/>
                <a:latin typeface="+mn-lt"/>
                <a:ea typeface="+mn-ea"/>
                <a:cs typeface="+mn-cs"/>
              </a:rPr>
              <a:t>Moretown</a:t>
            </a:r>
            <a:r>
              <a:rPr lang="en-US" sz="1200" b="0" i="0" kern="1200" dirty="0" smtClean="0">
                <a:solidFill>
                  <a:schemeClr val="tx1"/>
                </a:solidFill>
                <a:effectLst/>
                <a:latin typeface="+mn-lt"/>
                <a:ea typeface="+mn-ea"/>
                <a:cs typeface="+mn-cs"/>
              </a:rPr>
              <a:t>. Due to misunderstanding and errors, the name was recorded in the survey document as ‘</a:t>
            </a:r>
            <a:r>
              <a:rPr lang="en-US" sz="1200" b="0" i="0" kern="1200" dirty="0" err="1" smtClean="0">
                <a:solidFill>
                  <a:schemeClr val="tx1"/>
                </a:solidFill>
                <a:effectLst/>
                <a:latin typeface="+mn-lt"/>
                <a:ea typeface="+mn-ea"/>
                <a:cs typeface="+mn-cs"/>
              </a:rPr>
              <a:t>Muretown</a:t>
            </a:r>
            <a:r>
              <a:rPr lang="en-US" sz="1200" b="0" i="0" kern="1200" dirty="0" smtClean="0">
                <a:solidFill>
                  <a:schemeClr val="tx1"/>
                </a:solidFill>
                <a:effectLst/>
                <a:latin typeface="+mn-lt"/>
                <a:ea typeface="+mn-ea"/>
                <a:cs typeface="+mn-cs"/>
              </a:rPr>
              <a:t>’ and later ‘Moore Town.’ Maroons also live in </a:t>
            </a:r>
            <a:r>
              <a:rPr lang="en-US" sz="1200" b="0" i="0" kern="1200" dirty="0" err="1" smtClean="0">
                <a:solidFill>
                  <a:schemeClr val="tx1"/>
                </a:solidFill>
                <a:effectLst/>
                <a:latin typeface="+mn-lt"/>
                <a:ea typeface="+mn-ea"/>
                <a:cs typeface="+mn-cs"/>
              </a:rPr>
              <a:t>neighbouring</a:t>
            </a:r>
            <a:r>
              <a:rPr lang="en-US" sz="1200" b="0" i="0" kern="1200" dirty="0" smtClean="0">
                <a:solidFill>
                  <a:schemeClr val="tx1"/>
                </a:solidFill>
                <a:effectLst/>
                <a:latin typeface="+mn-lt"/>
                <a:ea typeface="+mn-ea"/>
                <a:cs typeface="+mn-cs"/>
              </a:rPr>
              <a:t> Cornwall Barracks.</a:t>
            </a:r>
          </a:p>
          <a:p>
            <a:pPr fontAlgn="base"/>
            <a:r>
              <a:rPr lang="en-US" sz="1200" b="0" i="0" kern="1200" dirty="0" smtClean="0">
                <a:solidFill>
                  <a:schemeClr val="tx1"/>
                </a:solidFill>
                <a:effectLst/>
                <a:latin typeface="+mn-lt"/>
                <a:ea typeface="+mn-ea"/>
                <a:cs typeface="+mn-cs"/>
              </a:rPr>
              <a:t>Nanny’s Maroons divided themselves into two groups, one of which went with her brother </a:t>
            </a:r>
            <a:r>
              <a:rPr lang="en-US" sz="1200" b="0" i="0" kern="1200" dirty="0" err="1" smtClean="0">
                <a:solidFill>
                  <a:schemeClr val="tx1"/>
                </a:solidFill>
                <a:effectLst/>
                <a:latin typeface="+mn-lt"/>
                <a:ea typeface="+mn-ea"/>
                <a:cs typeface="+mn-cs"/>
              </a:rPr>
              <a:t>Quao</a:t>
            </a:r>
            <a:r>
              <a:rPr lang="en-US" sz="1200" b="0" i="0" kern="1200" dirty="0" smtClean="0">
                <a:solidFill>
                  <a:schemeClr val="tx1"/>
                </a:solidFill>
                <a:effectLst/>
                <a:latin typeface="+mn-lt"/>
                <a:ea typeface="+mn-ea"/>
                <a:cs typeface="+mn-cs"/>
              </a:rPr>
              <a:t> to Crawford Town and the other followed her to a new settlement, New Nanny Town, now called Moore Town.</a:t>
            </a:r>
          </a:p>
          <a:p>
            <a:r>
              <a:rPr lang="en-US" sz="1200" b="1" i="0" kern="1200" dirty="0" smtClean="0">
                <a:solidFill>
                  <a:schemeClr val="tx1"/>
                </a:solidFill>
                <a:effectLst/>
                <a:latin typeface="+mn-lt"/>
                <a:ea typeface="+mn-ea"/>
                <a:cs typeface="+mn-cs"/>
              </a:rPr>
              <a:t>October</a:t>
            </a:r>
            <a:r>
              <a:rPr lang="en-US" sz="1200" b="0" i="0" kern="1200" dirty="0" smtClean="0">
                <a:solidFill>
                  <a:schemeClr val="tx1"/>
                </a:solidFill>
                <a:effectLst/>
                <a:latin typeface="+mn-lt"/>
                <a:ea typeface="+mn-ea"/>
                <a:cs typeface="+mn-cs"/>
              </a:rPr>
              <a:t> </a:t>
            </a:r>
            <a:r>
              <a:rPr lang="en-US" sz="1200" b="1" i="0" kern="1200" dirty="0" smtClean="0">
                <a:solidFill>
                  <a:schemeClr val="tx1"/>
                </a:solidFill>
                <a:effectLst/>
                <a:latin typeface="+mn-lt"/>
                <a:ea typeface="+mn-ea"/>
                <a:cs typeface="+mn-cs"/>
              </a:rPr>
              <a:t>18</a:t>
            </a:r>
            <a:r>
              <a:rPr lang="en-US" sz="1200" b="0" i="0" kern="1200" dirty="0" smtClean="0">
                <a:solidFill>
                  <a:schemeClr val="tx1"/>
                </a:solidFill>
                <a:effectLst/>
                <a:latin typeface="+mn-lt"/>
                <a:ea typeface="+mn-ea"/>
                <a:cs typeface="+mn-cs"/>
              </a:rPr>
              <a:t> – The Moore Town Maroons celebrate Jamaica’s National Heroes Day as Nanny Day, to honor the Maroon leader.</a:t>
            </a:r>
          </a:p>
          <a:p>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Accompong</a:t>
            </a:r>
            <a:r>
              <a:rPr lang="en-US" sz="1200" b="0" i="0" kern="1200" dirty="0" smtClean="0">
                <a:solidFill>
                  <a:schemeClr val="tx1"/>
                </a:solidFill>
                <a:effectLst/>
                <a:latin typeface="+mn-lt"/>
                <a:ea typeface="+mn-ea"/>
                <a:cs typeface="+mn-cs"/>
              </a:rPr>
              <a:t> celebrates their treaty signing on January 6</a:t>
            </a:r>
            <a:r>
              <a:rPr lang="en-US" sz="1200" b="0" i="0" kern="1200" baseline="0" dirty="0" smtClean="0">
                <a:solidFill>
                  <a:schemeClr val="tx1"/>
                </a:solidFill>
                <a:effectLst/>
                <a:latin typeface="+mn-lt"/>
                <a:ea typeface="+mn-ea"/>
                <a:cs typeface="+mn-cs"/>
              </a:rPr>
              <a:t> every year. Maroon Town was the original site of the Accompong maroons but they fled to their current town in Cockpit Country after the First Maroon War in 1739.</a:t>
            </a:r>
            <a:endParaRPr lang="en-US" sz="1200" b="0" i="0" kern="120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Hon. Colonel Ferron Williams, Colonel-in-Chief is the elected leader of Accompong 2009-present</a:t>
            </a:r>
          </a:p>
          <a:p>
            <a:endParaRPr lang="en-US" sz="1200" b="0" i="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91F40EE-30EB-4928-A17A-F2AAA06F3F84}" type="slidenum">
              <a:rPr lang="en-US" smtClean="0"/>
              <a:t>7</a:t>
            </a:fld>
            <a:endParaRPr lang="en-US"/>
          </a:p>
        </p:txBody>
      </p:sp>
    </p:spTree>
    <p:extLst>
      <p:ext uri="{BB962C8B-B14F-4D97-AF65-F5344CB8AC3E}">
        <p14:creationId xmlns:p14="http://schemas.microsoft.com/office/powerpoint/2010/main" val="35294003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Currently each</a:t>
            </a:r>
            <a:r>
              <a:rPr lang="en-US" baseline="0" dirty="0" smtClean="0"/>
              <a:t> maroon settlement is self governed and autonomous. The people in these settlements do not taxes on their lands. There is still some debate about the full extent of their autonomy and self-determination. For instance, cannabis is illegal in Jamaica, including Maroon settlements. Some Maroons claim that their treaties protect their rights to cultivate marijuana. However, the Jamaican government has carried out sanctions and raids on Maroon territory “ganja farms”. </a:t>
            </a:r>
          </a:p>
          <a:p>
            <a:r>
              <a:rPr lang="en-US" baseline="0" dirty="0" smtClean="0"/>
              <a:t>Some researchers have noted that the sovereignty these territories hold is mythical or ceremonious more than binding. </a:t>
            </a:r>
          </a:p>
          <a:p>
            <a:endParaRPr lang="en-US" dirty="0" smtClean="0"/>
          </a:p>
          <a:p>
            <a:r>
              <a:rPr lang="en-US" dirty="0" smtClean="0"/>
              <a:t>During the 2014 Annual International Maroon Conference</a:t>
            </a:r>
            <a:r>
              <a:rPr lang="en-US" baseline="0" dirty="0" smtClean="0"/>
              <a:t> the minister of Justice, Mark Golding affirmed the maroon settlements </a:t>
            </a:r>
            <a:r>
              <a:rPr lang="en-US" baseline="0" dirty="0" err="1" smtClean="0"/>
              <a:t>soverity</a:t>
            </a:r>
            <a:r>
              <a:rPr lang="en-US" baseline="0" dirty="0" smtClean="0"/>
              <a:t> citing “</a:t>
            </a:r>
            <a:r>
              <a:rPr lang="en-US" dirty="0" smtClean="0"/>
              <a:t>The Maroon Treaties provide the legal foundation for their special status under the law. Since independence, the Government of Jamaica has recognized and affirmed the rights of the Maroons, which are underpinned by the UN Declaration on the Rights of Indigenous Peoples. Articles three, four and five of that Declaration speak to the right to self-determination which allows for the free pursuit of economic, social and cultural development. Article four provides for the right for self-government in matters relating to local affairs, as well as ways and means for financing autonomous functions.”</a:t>
            </a:r>
          </a:p>
          <a:p>
            <a:endParaRPr lang="en-US" dirty="0" smtClean="0"/>
          </a:p>
          <a:p>
            <a:r>
              <a:rPr lang="en-US" dirty="0" smtClean="0"/>
              <a:t>Presently there</a:t>
            </a:r>
            <a:r>
              <a:rPr lang="en-US" baseline="0" dirty="0" smtClean="0"/>
              <a:t> is no one ministry or government department that specifically deals with Maroon Settlements. I searched through Jamaica’s laws for any mention of Maroon Settlements with no success. </a:t>
            </a:r>
          </a:p>
          <a:p>
            <a:endParaRPr lang="en-US" baseline="0" dirty="0" smtClean="0"/>
          </a:p>
          <a:p>
            <a:r>
              <a:rPr lang="en-US" baseline="0" dirty="0" smtClean="0"/>
              <a:t>There are three entities that interact with maroon sites providing services.</a:t>
            </a:r>
            <a:endParaRPr lang="en-US" dirty="0" smtClean="0"/>
          </a:p>
          <a:p>
            <a:endParaRPr lang="en-US" dirty="0" smtClean="0"/>
          </a:p>
          <a:p>
            <a:r>
              <a:rPr lang="en-US" dirty="0" smtClean="0"/>
              <a:t>http://www.tpdco.org/history/</a:t>
            </a:r>
          </a:p>
          <a:p>
            <a:r>
              <a:rPr lang="en-US" dirty="0" smtClean="0"/>
              <a:t>-</a:t>
            </a:r>
            <a:r>
              <a:rPr lang="en-US" dirty="0" err="1" smtClean="0"/>
              <a:t>TPDCo</a:t>
            </a:r>
            <a:r>
              <a:rPr lang="en-US" baseline="0" dirty="0" smtClean="0"/>
              <a:t> is one of the only Tourism Development agencies in the Caribbean. Other Caribbean/African Diasporic entities like Trinidad &amp; Tobago and Nigeria and Belize Tourism boards have visited </a:t>
            </a:r>
            <a:r>
              <a:rPr lang="en-US" baseline="0" dirty="0" err="1" smtClean="0"/>
              <a:t>TPDCo</a:t>
            </a:r>
            <a:r>
              <a:rPr lang="en-US" baseline="0" dirty="0" smtClean="0"/>
              <a:t> to learn from their model</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http://www.jnht.com/about_jnht.php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-Provides</a:t>
            </a:r>
            <a:r>
              <a:rPr lang="en-US" baseline="0" dirty="0" smtClean="0"/>
              <a:t> funding and support for historic sites</a:t>
            </a:r>
            <a:endParaRPr lang="en-US" dirty="0" smtClean="0"/>
          </a:p>
          <a:p>
            <a:endParaRPr lang="en-US" dirty="0" smtClean="0"/>
          </a:p>
          <a:p>
            <a:r>
              <a:rPr lang="en-US" dirty="0" smtClean="0"/>
              <a:t>http://www.jsif.org/content/about-jsif-0</a:t>
            </a:r>
          </a:p>
          <a:p>
            <a:r>
              <a:rPr lang="en-US" sz="1200" b="0" i="1" kern="1200" dirty="0" smtClean="0">
                <a:solidFill>
                  <a:schemeClr val="tx1"/>
                </a:solidFill>
                <a:effectLst/>
                <a:latin typeface="+mn-lt"/>
                <a:ea typeface="+mn-ea"/>
                <a:cs typeface="+mn-cs"/>
              </a:rPr>
              <a:t>The Jamaica Social Investment Fund (JSIF) is a limited liability company incorporated under The Company’s Act of Jamaica. It was established in 1996 as a component of the Government of Jamaica’s (</a:t>
            </a:r>
            <a:r>
              <a:rPr lang="en-US" sz="1200" b="0" i="1" kern="1200" dirty="0" err="1" smtClean="0">
                <a:solidFill>
                  <a:schemeClr val="tx1"/>
                </a:solidFill>
                <a:effectLst/>
                <a:latin typeface="+mn-lt"/>
                <a:ea typeface="+mn-ea"/>
                <a:cs typeface="+mn-cs"/>
              </a:rPr>
              <a:t>GoJ's</a:t>
            </a:r>
            <a:r>
              <a:rPr lang="en-US" sz="1200" b="0" i="1" kern="1200" dirty="0" smtClean="0">
                <a:solidFill>
                  <a:schemeClr val="tx1"/>
                </a:solidFill>
                <a:effectLst/>
                <a:latin typeface="+mn-lt"/>
                <a:ea typeface="+mn-ea"/>
                <a:cs typeface="+mn-cs"/>
              </a:rPr>
              <a:t>) national poverty alleviation strategy. The Fund was designed primarily to channel resources to small-scaled community based projects. This is done with the use of an Operations Manual that acts as a guide to ensure transparency, accountability and efficiency in project implementation.</a:t>
            </a:r>
            <a:endParaRPr lang="en-US" dirty="0" smtClean="0"/>
          </a:p>
          <a:p>
            <a:endParaRPr lang="en-US" dirty="0"/>
          </a:p>
        </p:txBody>
      </p:sp>
      <p:sp>
        <p:nvSpPr>
          <p:cNvPr id="4" name="Slide Number Placeholder 3"/>
          <p:cNvSpPr>
            <a:spLocks noGrp="1"/>
          </p:cNvSpPr>
          <p:nvPr>
            <p:ph type="sldNum" sz="quarter" idx="10"/>
          </p:nvPr>
        </p:nvSpPr>
        <p:spPr/>
        <p:txBody>
          <a:bodyPr/>
          <a:lstStyle/>
          <a:p>
            <a:fld id="{A91F40EE-30EB-4928-A17A-F2AAA06F3F84}" type="slidenum">
              <a:rPr lang="en-US" smtClean="0"/>
              <a:t>8</a:t>
            </a:fld>
            <a:endParaRPr lang="en-US"/>
          </a:p>
        </p:txBody>
      </p:sp>
    </p:spTree>
    <p:extLst>
      <p:ext uri="{BB962C8B-B14F-4D97-AF65-F5344CB8AC3E}">
        <p14:creationId xmlns:p14="http://schemas.microsoft.com/office/powerpoint/2010/main" val="3074164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Hospitality</a:t>
            </a:r>
            <a:r>
              <a:rPr lang="en-US" baseline="0" dirty="0" smtClean="0"/>
              <a:t> </a:t>
            </a:r>
            <a:r>
              <a:rPr lang="en-US" dirty="0" smtClean="0"/>
              <a:t>Training of</a:t>
            </a:r>
            <a:r>
              <a:rPr lang="en-US" baseline="0" dirty="0" smtClean="0"/>
              <a:t> tour guides and best business practices</a:t>
            </a:r>
          </a:p>
          <a:p>
            <a:endParaRPr lang="en-US" baseline="0" dirty="0" smtClean="0"/>
          </a:p>
          <a:p>
            <a:r>
              <a:rPr lang="en-US" baseline="0" dirty="0" smtClean="0"/>
              <a:t>Signage installed and paid for by </a:t>
            </a:r>
            <a:r>
              <a:rPr lang="en-US" baseline="0" dirty="0" err="1" smtClean="0"/>
              <a:t>tpdco</a:t>
            </a:r>
            <a:endParaRPr lang="en-US" baseline="0" dirty="0" smtClean="0"/>
          </a:p>
          <a:p>
            <a:endParaRPr lang="en-US" baseline="0" dirty="0" smtClean="0"/>
          </a:p>
          <a:p>
            <a:r>
              <a:rPr lang="en-US" baseline="0" dirty="0" smtClean="0"/>
              <a:t>Security provided during annual festival</a:t>
            </a:r>
          </a:p>
          <a:p>
            <a:endParaRPr lang="en-US" baseline="0" dirty="0" smtClean="0"/>
          </a:p>
          <a:p>
            <a:r>
              <a:rPr lang="en-US" baseline="0" dirty="0" smtClean="0"/>
              <a:t>Facilitated Peace Corps volunteer to complete rain runoff environmental project</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All tourism entities are required to be in possession of a Tourist Board </a:t>
            </a:r>
            <a:r>
              <a:rPr lang="en-US" sz="1200" b="0" i="0" kern="1200" dirty="0" err="1" smtClean="0">
                <a:solidFill>
                  <a:schemeClr val="tx1"/>
                </a:solidFill>
                <a:effectLst/>
                <a:latin typeface="+mn-lt"/>
                <a:ea typeface="+mn-ea"/>
                <a:cs typeface="+mn-cs"/>
              </a:rPr>
              <a:t>licence</a:t>
            </a:r>
            <a:r>
              <a:rPr lang="en-US" sz="1200" b="0" i="0" kern="1200" dirty="0" smtClean="0">
                <a:solidFill>
                  <a:schemeClr val="tx1"/>
                </a:solidFill>
                <a:effectLst/>
                <a:latin typeface="+mn-lt"/>
                <a:ea typeface="+mn-ea"/>
                <a:cs typeface="+mn-cs"/>
              </a:rPr>
              <a:t> as per Section 23A the Jamaica Tourist Board Act (1955) :</a:t>
            </a:r>
          </a:p>
          <a:p>
            <a:r>
              <a:rPr lang="en-US" baseline="0" dirty="0" smtClean="0"/>
              <a:t>Accompong Village is not licensed but </a:t>
            </a:r>
            <a:r>
              <a:rPr lang="en-US" baseline="0" dirty="0" err="1" smtClean="0"/>
              <a:t>TPDCo</a:t>
            </a:r>
            <a:r>
              <a:rPr lang="en-US" baseline="0" dirty="0" smtClean="0"/>
              <a:t> continues to work with </a:t>
            </a:r>
            <a:r>
              <a:rPr lang="en-US" baseline="0" dirty="0" err="1" smtClean="0"/>
              <a:t>accompong</a:t>
            </a:r>
            <a:r>
              <a:rPr lang="en-US" baseline="0" dirty="0" smtClean="0"/>
              <a:t> to gain licensure.</a:t>
            </a:r>
          </a:p>
          <a:p>
            <a:endParaRPr lang="en-US" baseline="0" dirty="0" smtClean="0"/>
          </a:p>
          <a:p>
            <a:r>
              <a:rPr lang="en-US" baseline="0" dirty="0" smtClean="0"/>
              <a:t>Disaster management plan</a:t>
            </a:r>
            <a:endParaRPr lang="en-US" dirty="0" smtClean="0"/>
          </a:p>
          <a:p>
            <a:endParaRPr lang="en-US" dirty="0" smtClean="0"/>
          </a:p>
          <a:p>
            <a:r>
              <a:rPr lang="en-US" sz="1200" b="0" i="0" kern="1200" dirty="0" smtClean="0">
                <a:solidFill>
                  <a:schemeClr val="tx1"/>
                </a:solidFill>
                <a:effectLst/>
                <a:latin typeface="+mn-lt"/>
                <a:ea typeface="+mn-ea"/>
                <a:cs typeface="+mn-cs"/>
              </a:rPr>
              <a:t>Culture Yard Trench Town was officially licensed on International Reggae Day 2016. It is a milestone achievement and represents a musical heritage/community tourism project which has been in the re-development process for several years.</a:t>
            </a:r>
            <a:endParaRPr lang="en-US" dirty="0" smtClean="0"/>
          </a:p>
          <a:p>
            <a:r>
              <a:rPr lang="en-US" sz="1200" b="0" i="0" kern="1200" dirty="0" smtClean="0">
                <a:solidFill>
                  <a:schemeClr val="tx1"/>
                </a:solidFill>
                <a:effectLst/>
                <a:latin typeface="+mn-lt"/>
                <a:ea typeface="+mn-ea"/>
                <a:cs typeface="+mn-cs"/>
              </a:rPr>
              <a:t>Works spearheaded by the </a:t>
            </a:r>
            <a:r>
              <a:rPr lang="en-US" sz="1200" b="0" i="0" kern="1200" dirty="0" err="1" smtClean="0">
                <a:solidFill>
                  <a:schemeClr val="tx1"/>
                </a:solidFill>
                <a:effectLst/>
                <a:latin typeface="+mn-lt"/>
                <a:ea typeface="+mn-ea"/>
                <a:cs typeface="+mn-cs"/>
              </a:rPr>
              <a:t>TPDco</a:t>
            </a:r>
            <a:r>
              <a:rPr lang="en-US" sz="1200" b="0" i="0" kern="1200" dirty="0" smtClean="0">
                <a:solidFill>
                  <a:schemeClr val="tx1"/>
                </a:solidFill>
                <a:effectLst/>
                <a:latin typeface="+mn-lt"/>
                <a:ea typeface="+mn-ea"/>
                <a:cs typeface="+mn-cs"/>
              </a:rPr>
              <a:t> Projects Unit included improvement to the sewage system, upgrading of the kitchen, painting and general improvement works. It is intended to preserve and promote the rich musical heritage of this bedrock of reggae music, the economic development of the community and diversification of the tourism product.</a:t>
            </a:r>
            <a:endParaRPr lang="en-US" dirty="0" smtClean="0"/>
          </a:p>
          <a:p>
            <a:endParaRPr lang="en-US" dirty="0"/>
          </a:p>
        </p:txBody>
      </p:sp>
      <p:sp>
        <p:nvSpPr>
          <p:cNvPr id="4" name="Slide Number Placeholder 3"/>
          <p:cNvSpPr>
            <a:spLocks noGrp="1"/>
          </p:cNvSpPr>
          <p:nvPr>
            <p:ph type="sldNum" sz="quarter" idx="10"/>
          </p:nvPr>
        </p:nvSpPr>
        <p:spPr/>
        <p:txBody>
          <a:bodyPr/>
          <a:lstStyle/>
          <a:p>
            <a:fld id="{A91F40EE-30EB-4928-A17A-F2AAA06F3F84}" type="slidenum">
              <a:rPr lang="en-US" smtClean="0"/>
              <a:t>9</a:t>
            </a:fld>
            <a:endParaRPr lang="en-US"/>
          </a:p>
        </p:txBody>
      </p:sp>
    </p:spTree>
    <p:extLst>
      <p:ext uri="{BB962C8B-B14F-4D97-AF65-F5344CB8AC3E}">
        <p14:creationId xmlns:p14="http://schemas.microsoft.com/office/powerpoint/2010/main" val="1201115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6FDD50-5B82-49F3-81A4-485806C221EA}" type="datetimeFigureOut">
              <a:rPr lang="en-US" smtClean="0"/>
              <a:t>10/19/2017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41FCE4-89C7-4356-8101-A8354544F738}" type="slidenum">
              <a:rPr lang="en-US" smtClean="0"/>
              <a:t>‹#›</a:t>
            </a:fld>
            <a:endParaRPr lang="en-US"/>
          </a:p>
        </p:txBody>
      </p:sp>
    </p:spTree>
    <p:extLst>
      <p:ext uri="{BB962C8B-B14F-4D97-AF65-F5344CB8AC3E}">
        <p14:creationId xmlns:p14="http://schemas.microsoft.com/office/powerpoint/2010/main" val="1624704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6FDD50-5B82-49F3-81A4-485806C221EA}" type="datetimeFigureOut">
              <a:rPr lang="en-US" smtClean="0"/>
              <a:t>10/19/2017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41FCE4-89C7-4356-8101-A8354544F738}" type="slidenum">
              <a:rPr lang="en-US" smtClean="0"/>
              <a:t>‹#›</a:t>
            </a:fld>
            <a:endParaRPr lang="en-US"/>
          </a:p>
        </p:txBody>
      </p:sp>
    </p:spTree>
    <p:extLst>
      <p:ext uri="{BB962C8B-B14F-4D97-AF65-F5344CB8AC3E}">
        <p14:creationId xmlns:p14="http://schemas.microsoft.com/office/powerpoint/2010/main" val="4127109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6FDD50-5B82-49F3-81A4-485806C221EA}" type="datetimeFigureOut">
              <a:rPr lang="en-US" smtClean="0"/>
              <a:t>10/19/2017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41FCE4-89C7-4356-8101-A8354544F738}" type="slidenum">
              <a:rPr lang="en-US" smtClean="0"/>
              <a:t>‹#›</a:t>
            </a:fld>
            <a:endParaRPr lang="en-US"/>
          </a:p>
        </p:txBody>
      </p:sp>
    </p:spTree>
    <p:extLst>
      <p:ext uri="{BB962C8B-B14F-4D97-AF65-F5344CB8AC3E}">
        <p14:creationId xmlns:p14="http://schemas.microsoft.com/office/powerpoint/2010/main" val="2579316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6FDD50-5B82-49F3-81A4-485806C221EA}" type="datetimeFigureOut">
              <a:rPr lang="en-US" smtClean="0"/>
              <a:t>10/19/2017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41FCE4-89C7-4356-8101-A8354544F738}" type="slidenum">
              <a:rPr lang="en-US" smtClean="0"/>
              <a:t>‹#›</a:t>
            </a:fld>
            <a:endParaRPr lang="en-US"/>
          </a:p>
        </p:txBody>
      </p:sp>
    </p:spTree>
    <p:extLst>
      <p:ext uri="{BB962C8B-B14F-4D97-AF65-F5344CB8AC3E}">
        <p14:creationId xmlns:p14="http://schemas.microsoft.com/office/powerpoint/2010/main" val="3666109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A6FDD50-5B82-49F3-81A4-485806C221EA}" type="datetimeFigureOut">
              <a:rPr lang="en-US" smtClean="0"/>
              <a:t>10/19/2017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41FCE4-89C7-4356-8101-A8354544F738}" type="slidenum">
              <a:rPr lang="en-US" smtClean="0"/>
              <a:t>‹#›</a:t>
            </a:fld>
            <a:endParaRPr lang="en-US"/>
          </a:p>
        </p:txBody>
      </p:sp>
    </p:spTree>
    <p:extLst>
      <p:ext uri="{BB962C8B-B14F-4D97-AF65-F5344CB8AC3E}">
        <p14:creationId xmlns:p14="http://schemas.microsoft.com/office/powerpoint/2010/main" val="4058721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6FDD50-5B82-49F3-81A4-485806C221EA}" type="datetimeFigureOut">
              <a:rPr lang="en-US" smtClean="0"/>
              <a:t>10/19/2017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41FCE4-89C7-4356-8101-A8354544F738}" type="slidenum">
              <a:rPr lang="en-US" smtClean="0"/>
              <a:t>‹#›</a:t>
            </a:fld>
            <a:endParaRPr lang="en-US"/>
          </a:p>
        </p:txBody>
      </p:sp>
    </p:spTree>
    <p:extLst>
      <p:ext uri="{BB962C8B-B14F-4D97-AF65-F5344CB8AC3E}">
        <p14:creationId xmlns:p14="http://schemas.microsoft.com/office/powerpoint/2010/main" val="770548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6FDD50-5B82-49F3-81A4-485806C221EA}" type="datetimeFigureOut">
              <a:rPr lang="en-US" smtClean="0"/>
              <a:t>10/19/2017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41FCE4-89C7-4356-8101-A8354544F738}" type="slidenum">
              <a:rPr lang="en-US" smtClean="0"/>
              <a:t>‹#›</a:t>
            </a:fld>
            <a:endParaRPr lang="en-US"/>
          </a:p>
        </p:txBody>
      </p:sp>
    </p:spTree>
    <p:extLst>
      <p:ext uri="{BB962C8B-B14F-4D97-AF65-F5344CB8AC3E}">
        <p14:creationId xmlns:p14="http://schemas.microsoft.com/office/powerpoint/2010/main" val="3158264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6FDD50-5B82-49F3-81A4-485806C221EA}" type="datetimeFigureOut">
              <a:rPr lang="en-US" smtClean="0"/>
              <a:t>10/19/2017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41FCE4-89C7-4356-8101-A8354544F738}" type="slidenum">
              <a:rPr lang="en-US" smtClean="0"/>
              <a:t>‹#›</a:t>
            </a:fld>
            <a:endParaRPr lang="en-US"/>
          </a:p>
        </p:txBody>
      </p:sp>
    </p:spTree>
    <p:extLst>
      <p:ext uri="{BB962C8B-B14F-4D97-AF65-F5344CB8AC3E}">
        <p14:creationId xmlns:p14="http://schemas.microsoft.com/office/powerpoint/2010/main" val="1235286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6FDD50-5B82-49F3-81A4-485806C221EA}" type="datetimeFigureOut">
              <a:rPr lang="en-US" smtClean="0"/>
              <a:t>10/19/2017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41FCE4-89C7-4356-8101-A8354544F738}" type="slidenum">
              <a:rPr lang="en-US" smtClean="0"/>
              <a:t>‹#›</a:t>
            </a:fld>
            <a:endParaRPr lang="en-US"/>
          </a:p>
        </p:txBody>
      </p:sp>
    </p:spTree>
    <p:extLst>
      <p:ext uri="{BB962C8B-B14F-4D97-AF65-F5344CB8AC3E}">
        <p14:creationId xmlns:p14="http://schemas.microsoft.com/office/powerpoint/2010/main" val="2712309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A6FDD50-5B82-49F3-81A4-485806C221EA}" type="datetimeFigureOut">
              <a:rPr lang="en-US" smtClean="0"/>
              <a:t>10/19/2017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41FCE4-89C7-4356-8101-A8354544F738}" type="slidenum">
              <a:rPr lang="en-US" smtClean="0"/>
              <a:t>‹#›</a:t>
            </a:fld>
            <a:endParaRPr lang="en-US"/>
          </a:p>
        </p:txBody>
      </p:sp>
    </p:spTree>
    <p:extLst>
      <p:ext uri="{BB962C8B-B14F-4D97-AF65-F5344CB8AC3E}">
        <p14:creationId xmlns:p14="http://schemas.microsoft.com/office/powerpoint/2010/main" val="73058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A6FDD50-5B82-49F3-81A4-485806C221EA}" type="datetimeFigureOut">
              <a:rPr lang="en-US" smtClean="0"/>
              <a:t>10/19/2017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41FCE4-89C7-4356-8101-A8354544F738}" type="slidenum">
              <a:rPr lang="en-US" smtClean="0"/>
              <a:t>‹#›</a:t>
            </a:fld>
            <a:endParaRPr lang="en-US"/>
          </a:p>
        </p:txBody>
      </p:sp>
    </p:spTree>
    <p:extLst>
      <p:ext uri="{BB962C8B-B14F-4D97-AF65-F5344CB8AC3E}">
        <p14:creationId xmlns:p14="http://schemas.microsoft.com/office/powerpoint/2010/main" val="257408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6FDD50-5B82-49F3-81A4-485806C221EA}" type="datetimeFigureOut">
              <a:rPr lang="en-US" smtClean="0"/>
              <a:t>10/19/2017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41FCE4-89C7-4356-8101-A8354544F738}" type="slidenum">
              <a:rPr lang="en-US" smtClean="0"/>
              <a:t>‹#›</a:t>
            </a:fld>
            <a:endParaRPr lang="en-US"/>
          </a:p>
        </p:txBody>
      </p:sp>
    </p:spTree>
    <p:extLst>
      <p:ext uri="{BB962C8B-B14F-4D97-AF65-F5344CB8AC3E}">
        <p14:creationId xmlns:p14="http://schemas.microsoft.com/office/powerpoint/2010/main" val="34004627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hyperlink" Target="http://www.accompongtown.com/"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gif"/></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4.gif"/></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0.tmp"/><Relationship Id="rId4" Type="http://schemas.openxmlformats.org/officeDocument/2006/relationships/hyperlink" Target="https://drive.google.com/open?id=1hCEq2aTlugJhAuCca3ak8esQ8FQ&amp;usp=sharin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hyperlink" Target="file:///\\Si-nas1.smb.us.sinet.si.edu\nmaahc\Home\EdwardsK\Research\Accompong\TPDCo%20licence%20for%20places%20of%20interest.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7000"/>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1550" y="1571625"/>
            <a:ext cx="10515600" cy="2952750"/>
          </a:xfrm>
        </p:spPr>
        <p:txBody>
          <a:bodyPr>
            <a:normAutofit/>
          </a:bodyPr>
          <a:lstStyle/>
          <a:p>
            <a:r>
              <a:rPr lang="en-US" sz="4800" b="1" spc="50" dirty="0">
                <a:ln w="0"/>
                <a:blipFill dpi="0" rotWithShape="1">
                  <a:blip r:embed="rId4"/>
                  <a:srcRect/>
                  <a:stretch>
                    <a:fillRect/>
                  </a:stretch>
                </a:blipFill>
                <a:effectLst>
                  <a:innerShdw blurRad="63500" dist="50800" dir="13500000">
                    <a:srgbClr val="000000">
                      <a:alpha val="50000"/>
                    </a:srgbClr>
                  </a:innerShdw>
                </a:effectLst>
              </a:rPr>
              <a:t>Preserving Maroon Heritage: </a:t>
            </a:r>
            <a:r>
              <a:rPr lang="en-US" sz="4800" b="1" spc="50" dirty="0" smtClean="0">
                <a:ln w="0"/>
                <a:blipFill dpi="0" rotWithShape="1">
                  <a:blip r:embed="rId4"/>
                  <a:srcRect/>
                  <a:stretch>
                    <a:fillRect/>
                  </a:stretch>
                </a:blipFill>
                <a:effectLst>
                  <a:innerShdw blurRad="63500" dist="50800" dir="13500000">
                    <a:srgbClr val="000000">
                      <a:alpha val="50000"/>
                    </a:srgbClr>
                  </a:innerShdw>
                </a:effectLst>
              </a:rPr>
              <a:t/>
            </a:r>
            <a:br>
              <a:rPr lang="en-US" sz="4800" b="1" spc="50" dirty="0" smtClean="0">
                <a:ln w="0"/>
                <a:blipFill dpi="0" rotWithShape="1">
                  <a:blip r:embed="rId4"/>
                  <a:srcRect/>
                  <a:stretch>
                    <a:fillRect/>
                  </a:stretch>
                </a:blipFill>
                <a:effectLst>
                  <a:innerShdw blurRad="63500" dist="50800" dir="13500000">
                    <a:srgbClr val="000000">
                      <a:alpha val="50000"/>
                    </a:srgbClr>
                  </a:innerShdw>
                </a:effectLst>
              </a:rPr>
            </a:br>
            <a:r>
              <a:rPr lang="en-US" sz="4800" b="1" spc="50" dirty="0" smtClean="0">
                <a:ln w="0"/>
                <a:blipFill dpi="0" rotWithShape="1">
                  <a:blip r:embed="rId4"/>
                  <a:srcRect/>
                  <a:stretch>
                    <a:fillRect/>
                  </a:stretch>
                </a:blipFill>
                <a:effectLst>
                  <a:innerShdw blurRad="63500" dist="50800" dir="13500000">
                    <a:srgbClr val="000000">
                      <a:alpha val="50000"/>
                    </a:srgbClr>
                  </a:innerShdw>
                </a:effectLst>
              </a:rPr>
              <a:t>The </a:t>
            </a:r>
            <a:r>
              <a:rPr lang="en-US" sz="4800" b="1" spc="50" dirty="0" err="1">
                <a:ln w="0"/>
                <a:blipFill dpi="0" rotWithShape="1">
                  <a:blip r:embed="rId4"/>
                  <a:srcRect/>
                  <a:stretch>
                    <a:fillRect/>
                  </a:stretch>
                </a:blipFill>
                <a:effectLst>
                  <a:innerShdw blurRad="63500" dist="50800" dir="13500000">
                    <a:srgbClr val="000000">
                      <a:alpha val="50000"/>
                    </a:srgbClr>
                  </a:innerShdw>
                </a:effectLst>
              </a:rPr>
              <a:t>Accompong</a:t>
            </a:r>
            <a:r>
              <a:rPr lang="en-US" sz="4800" b="1" spc="50" dirty="0">
                <a:ln w="0"/>
                <a:blipFill dpi="0" rotWithShape="1">
                  <a:blip r:embed="rId4"/>
                  <a:srcRect/>
                  <a:stretch>
                    <a:fillRect/>
                  </a:stretch>
                </a:blipFill>
                <a:effectLst>
                  <a:innerShdw blurRad="63500" dist="50800" dir="13500000">
                    <a:srgbClr val="000000">
                      <a:alpha val="50000"/>
                    </a:srgbClr>
                  </a:innerShdw>
                </a:effectLst>
              </a:rPr>
              <a:t> Museum</a:t>
            </a:r>
            <a:br>
              <a:rPr lang="en-US" sz="4800" b="1" spc="50" dirty="0">
                <a:ln w="0"/>
                <a:blipFill dpi="0" rotWithShape="1">
                  <a:blip r:embed="rId4"/>
                  <a:srcRect/>
                  <a:stretch>
                    <a:fillRect/>
                  </a:stretch>
                </a:blipFill>
                <a:effectLst>
                  <a:innerShdw blurRad="63500" dist="50800" dir="13500000">
                    <a:srgbClr val="000000">
                      <a:alpha val="50000"/>
                    </a:srgbClr>
                  </a:innerShdw>
                </a:effectLst>
              </a:rPr>
            </a:br>
            <a:endParaRPr lang="en-US" sz="4800" b="1" spc="50" dirty="0">
              <a:ln w="0"/>
              <a:blipFill dpi="0" rotWithShape="1">
                <a:blip r:embed="rId4"/>
                <a:srcRect/>
                <a:stretch>
                  <a:fillRect/>
                </a:stretch>
              </a:blipFill>
              <a:effectLst>
                <a:innerShdw blurRad="63500" dist="50800" dir="13500000">
                  <a:srgbClr val="000000">
                    <a:alpha val="50000"/>
                  </a:srgbClr>
                </a:innerShdw>
              </a:effectLst>
            </a:endParaRPr>
          </a:p>
        </p:txBody>
      </p:sp>
      <p:sp>
        <p:nvSpPr>
          <p:cNvPr id="3" name="Subtitle 2"/>
          <p:cNvSpPr>
            <a:spLocks noGrp="1"/>
          </p:cNvSpPr>
          <p:nvPr>
            <p:ph type="subTitle" idx="1"/>
          </p:nvPr>
        </p:nvSpPr>
        <p:spPr>
          <a:xfrm>
            <a:off x="2914650" y="5307013"/>
            <a:ext cx="9144000" cy="1655762"/>
          </a:xfrm>
        </p:spPr>
        <p:txBody>
          <a:bodyPr>
            <a:normAutofit/>
          </a:bodyPr>
          <a:lstStyle/>
          <a:p>
            <a:pPr algn="r"/>
            <a:r>
              <a:rPr lang="en-US" dirty="0" smtClean="0">
                <a:solidFill>
                  <a:schemeClr val="bg1"/>
                </a:solidFill>
                <a:effectLst>
                  <a:outerShdw blurRad="50800" dist="38100" dir="2700000" algn="tl" rotWithShape="0">
                    <a:prstClr val="black">
                      <a:alpha val="40000"/>
                    </a:prstClr>
                  </a:outerShdw>
                </a:effectLst>
              </a:rPr>
              <a:t>Kassie Edwards, Research Assistant</a:t>
            </a:r>
          </a:p>
          <a:p>
            <a:pPr algn="r"/>
            <a:r>
              <a:rPr lang="en-US" dirty="0" smtClean="0">
                <a:solidFill>
                  <a:schemeClr val="bg1"/>
                </a:solidFill>
                <a:effectLst>
                  <a:outerShdw blurRad="50800" dist="38100" dir="2700000" algn="tl" rotWithShape="0">
                    <a:prstClr val="black">
                      <a:alpha val="40000"/>
                    </a:prstClr>
                  </a:outerShdw>
                </a:effectLst>
              </a:rPr>
              <a:t>National Museum of African American History &amp; Culture</a:t>
            </a:r>
          </a:p>
          <a:p>
            <a:pPr algn="r"/>
            <a:r>
              <a:rPr lang="en-US" dirty="0" smtClean="0">
                <a:solidFill>
                  <a:schemeClr val="bg1"/>
                </a:solidFill>
                <a:effectLst>
                  <a:outerShdw blurRad="50800" dist="38100" dir="2700000" algn="tl" rotWithShape="0">
                    <a:prstClr val="black">
                      <a:alpha val="40000"/>
                    </a:prstClr>
                  </a:outerShdw>
                </a:effectLst>
              </a:rPr>
              <a:t>Smithsonian Institution</a:t>
            </a:r>
            <a:endParaRPr lang="en-US" dirty="0">
              <a:solidFill>
                <a:schemeClr val="bg1"/>
              </a:solidFill>
              <a:effectLst>
                <a:outerShdw blurRad="50800" dist="38100" dir="2700000" algn="tl" rotWithShape="0">
                  <a:prstClr val="black">
                    <a:alpha val="40000"/>
                  </a:prstClr>
                </a:outerShdw>
              </a:effectLst>
            </a:endParaRPr>
          </a:p>
        </p:txBody>
      </p:sp>
    </p:spTree>
    <p:extLst>
      <p:ext uri="{BB962C8B-B14F-4D97-AF65-F5344CB8AC3E}">
        <p14:creationId xmlns:p14="http://schemas.microsoft.com/office/powerpoint/2010/main" val="77480048"/>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9000"/>
            <a:lum/>
          </a:blip>
          <a:srcRect/>
          <a:stretch>
            <a:fillRect l="-8000" r="-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23000"/>
          </a:xfrm>
        </p:spPr>
        <p:txBody>
          <a:bodyPr/>
          <a:lstStyle/>
          <a:p>
            <a:r>
              <a:rPr lang="en-US" dirty="0" err="1" smtClean="0"/>
              <a:t>Accompong</a:t>
            </a:r>
            <a:r>
              <a:rPr lang="en-US" dirty="0" smtClean="0"/>
              <a:t> Village Tourism</a:t>
            </a:r>
            <a:endParaRPr lang="en-US" dirty="0"/>
          </a:p>
        </p:txBody>
      </p:sp>
      <p:sp>
        <p:nvSpPr>
          <p:cNvPr id="3" name="Content Placeholder 2"/>
          <p:cNvSpPr>
            <a:spLocks noGrp="1"/>
          </p:cNvSpPr>
          <p:nvPr>
            <p:ph sz="half" idx="1"/>
          </p:nvPr>
        </p:nvSpPr>
        <p:spPr/>
        <p:txBody>
          <a:bodyPr/>
          <a:lstStyle/>
          <a:p>
            <a:r>
              <a:rPr lang="en-US" dirty="0" smtClean="0"/>
              <a:t>Maroon Festival</a:t>
            </a:r>
          </a:p>
          <a:p>
            <a:r>
              <a:rPr lang="en-US" dirty="0" smtClean="0"/>
              <a:t>Tour Guide</a:t>
            </a:r>
          </a:p>
          <a:p>
            <a:r>
              <a:rPr lang="en-US" dirty="0" smtClean="0"/>
              <a:t>Village Museum</a:t>
            </a:r>
          </a:p>
          <a:p>
            <a:r>
              <a:rPr lang="en-US" dirty="0" smtClean="0"/>
              <a:t>Restaurants</a:t>
            </a:r>
          </a:p>
          <a:p>
            <a:r>
              <a:rPr lang="en-US" dirty="0" smtClean="0"/>
              <a:t>Canteens</a:t>
            </a:r>
          </a:p>
          <a:p>
            <a:r>
              <a:rPr lang="en-US" dirty="0" smtClean="0"/>
              <a:t>Peace Cave</a:t>
            </a:r>
          </a:p>
          <a:p>
            <a:r>
              <a:rPr lang="en-US" dirty="0" err="1" smtClean="0"/>
              <a:t>Kindah</a:t>
            </a:r>
            <a:r>
              <a:rPr lang="en-US" dirty="0" smtClean="0"/>
              <a:t> Tree</a:t>
            </a:r>
          </a:p>
          <a:p>
            <a:r>
              <a:rPr lang="en-US" dirty="0" smtClean="0"/>
              <a:t>Burial Grounds	</a:t>
            </a:r>
            <a:endParaRPr lang="en-US" dirty="0"/>
          </a:p>
        </p:txBody>
      </p:sp>
      <p:sp>
        <p:nvSpPr>
          <p:cNvPr id="4" name="Content Placeholder 3"/>
          <p:cNvSpPr>
            <a:spLocks noGrp="1"/>
          </p:cNvSpPr>
          <p:nvPr>
            <p:ph sz="half" idx="2"/>
          </p:nvPr>
        </p:nvSpPr>
        <p:spPr/>
        <p:txBody>
          <a:bodyPr/>
          <a:lstStyle/>
          <a:p>
            <a:pPr>
              <a:buFont typeface="Century Gothic" panose="020B0502020202020204" pitchFamily="34" charset="0"/>
              <a:buChar char="→"/>
            </a:pPr>
            <a:r>
              <a:rPr lang="en-US" dirty="0" smtClean="0"/>
              <a:t>Annually in January</a:t>
            </a:r>
          </a:p>
          <a:p>
            <a:pPr>
              <a:buFont typeface="Century Gothic" panose="020B0502020202020204" pitchFamily="34" charset="0"/>
              <a:buChar char="→"/>
            </a:pPr>
            <a:r>
              <a:rPr lang="en-US" dirty="0" smtClean="0"/>
              <a:t>$20USD per person/2 hours</a:t>
            </a:r>
          </a:p>
          <a:p>
            <a:pPr>
              <a:buFont typeface="Century Gothic" panose="020B0502020202020204" pitchFamily="34" charset="0"/>
              <a:buChar char="→"/>
            </a:pPr>
            <a:r>
              <a:rPr lang="en-US" dirty="0" smtClean="0"/>
              <a:t>Over 200 objects</a:t>
            </a:r>
          </a:p>
          <a:p>
            <a:pPr>
              <a:buFont typeface="Century Gothic" panose="020B0502020202020204" pitchFamily="34" charset="0"/>
              <a:buChar char="→"/>
            </a:pPr>
            <a:r>
              <a:rPr lang="en-US" sz="2400" dirty="0" smtClean="0"/>
              <a:t>2 places serve Jamaican food</a:t>
            </a:r>
          </a:p>
          <a:p>
            <a:pPr>
              <a:buFont typeface="Century Gothic" panose="020B0502020202020204" pitchFamily="34" charset="0"/>
              <a:buChar char="→"/>
            </a:pPr>
            <a:r>
              <a:rPr lang="en-US" dirty="0" smtClean="0"/>
              <a:t>Over 5 bars/snack shops</a:t>
            </a:r>
          </a:p>
          <a:p>
            <a:pPr>
              <a:lnSpc>
                <a:spcPct val="150000"/>
              </a:lnSpc>
              <a:buFont typeface="Century Gothic" panose="020B0502020202020204" pitchFamily="34" charset="0"/>
              <a:buChar char="→"/>
            </a:pPr>
            <a:r>
              <a:rPr lang="en-US" sz="2200" dirty="0" smtClean="0"/>
              <a:t>Where peace treaty was signed</a:t>
            </a:r>
          </a:p>
          <a:p>
            <a:pPr>
              <a:buFont typeface="Century Gothic" panose="020B0502020202020204" pitchFamily="34" charset="0"/>
              <a:buChar char="→"/>
            </a:pPr>
            <a:r>
              <a:rPr lang="en-US" sz="2200" dirty="0" smtClean="0"/>
              <a:t>Where </a:t>
            </a:r>
            <a:r>
              <a:rPr lang="en-US" sz="2200" dirty="0" err="1" smtClean="0"/>
              <a:t>Cudjoe</a:t>
            </a:r>
            <a:r>
              <a:rPr lang="en-US" sz="2200" dirty="0" smtClean="0"/>
              <a:t> made war plans</a:t>
            </a:r>
          </a:p>
          <a:p>
            <a:pPr>
              <a:buFont typeface="Century Gothic" panose="020B0502020202020204" pitchFamily="34" charset="0"/>
              <a:buChar char="→"/>
            </a:pPr>
            <a:r>
              <a:rPr lang="en-US" sz="2200" dirty="0" smtClean="0"/>
              <a:t>Ancestors laid to rest</a:t>
            </a:r>
            <a:endParaRPr lang="en-US" sz="2200" dirty="0"/>
          </a:p>
        </p:txBody>
      </p:sp>
    </p:spTree>
    <p:extLst>
      <p:ext uri="{BB962C8B-B14F-4D97-AF65-F5344CB8AC3E}">
        <p14:creationId xmlns:p14="http://schemas.microsoft.com/office/powerpoint/2010/main" val="2715161886"/>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9000"/>
            <a:lum/>
          </a:blip>
          <a:srcRect/>
          <a:stretch>
            <a:fillRect l="-8000" r="-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3460531" cy="1023000"/>
          </a:xfrm>
        </p:spPr>
        <p:txBody>
          <a:bodyPr/>
          <a:lstStyle/>
          <a:p>
            <a:r>
              <a:rPr lang="en-US" dirty="0" smtClean="0"/>
              <a:t>Challenges</a:t>
            </a:r>
            <a:endParaRPr lang="en-US" dirty="0"/>
          </a:p>
        </p:txBody>
      </p:sp>
      <p:sp>
        <p:nvSpPr>
          <p:cNvPr id="4" name="Content Placeholder 3"/>
          <p:cNvSpPr>
            <a:spLocks noGrp="1"/>
          </p:cNvSpPr>
          <p:nvPr>
            <p:ph sz="half" idx="2"/>
          </p:nvPr>
        </p:nvSpPr>
        <p:spPr>
          <a:xfrm>
            <a:off x="6172200" y="1825625"/>
            <a:ext cx="5181600" cy="4764360"/>
          </a:xfrm>
        </p:spPr>
        <p:txBody>
          <a:bodyPr>
            <a:normAutofit lnSpcReduction="10000"/>
          </a:bodyPr>
          <a:lstStyle/>
          <a:p>
            <a:pPr>
              <a:buFont typeface="Century Gothic" panose="020B0502020202020204" pitchFamily="34" charset="0"/>
              <a:buChar char="→"/>
            </a:pPr>
            <a:r>
              <a:rPr lang="en-US" sz="2400" dirty="0" err="1" smtClean="0"/>
              <a:t>TPDCo</a:t>
            </a:r>
            <a:r>
              <a:rPr lang="en-US" sz="2400" dirty="0" smtClean="0"/>
              <a:t> assistance</a:t>
            </a:r>
          </a:p>
          <a:p>
            <a:pPr>
              <a:buFont typeface="Century Gothic" panose="020B0502020202020204" pitchFamily="34" charset="0"/>
              <a:buChar char="→"/>
            </a:pPr>
            <a:endParaRPr lang="en-US" sz="2400" dirty="0" smtClean="0"/>
          </a:p>
          <a:p>
            <a:pPr>
              <a:buFont typeface="Century Gothic" panose="020B0502020202020204" pitchFamily="34" charset="0"/>
              <a:buChar char="→"/>
            </a:pPr>
            <a:r>
              <a:rPr lang="en-US" sz="2400" dirty="0" smtClean="0"/>
              <a:t>Tour Fee, Festival Fee, Private/Public partnership</a:t>
            </a:r>
          </a:p>
          <a:p>
            <a:pPr>
              <a:buFont typeface="Century Gothic" panose="020B0502020202020204" pitchFamily="34" charset="0"/>
              <a:buChar char="→"/>
            </a:pPr>
            <a:r>
              <a:rPr lang="en-US" sz="2400" dirty="0" smtClean="0"/>
              <a:t>Assigned tourism admin</a:t>
            </a:r>
          </a:p>
          <a:p>
            <a:pPr>
              <a:buFont typeface="Century Gothic" panose="020B0502020202020204" pitchFamily="34" charset="0"/>
              <a:buChar char="→"/>
            </a:pPr>
            <a:endParaRPr lang="en-US" sz="2400" dirty="0"/>
          </a:p>
          <a:p>
            <a:pPr>
              <a:buFont typeface="Century Gothic" panose="020B0502020202020204" pitchFamily="34" charset="0"/>
              <a:buChar char="→"/>
            </a:pPr>
            <a:r>
              <a:rPr lang="en-US" sz="2400" dirty="0" smtClean="0"/>
              <a:t>Keeping records of tours/visits</a:t>
            </a:r>
          </a:p>
          <a:p>
            <a:pPr>
              <a:buFont typeface="Century Gothic" panose="020B0502020202020204" pitchFamily="34" charset="0"/>
              <a:buChar char="→"/>
            </a:pPr>
            <a:endParaRPr lang="en-US" sz="2400" dirty="0"/>
          </a:p>
          <a:p>
            <a:pPr>
              <a:buFont typeface="Century Gothic" panose="020B0502020202020204" pitchFamily="34" charset="0"/>
              <a:buChar char="→"/>
            </a:pPr>
            <a:r>
              <a:rPr lang="en-US" sz="2400" dirty="0" smtClean="0"/>
              <a:t>JA improves infrastructure</a:t>
            </a:r>
          </a:p>
          <a:p>
            <a:pPr>
              <a:buFont typeface="Century Gothic" panose="020B0502020202020204" pitchFamily="34" charset="0"/>
              <a:buChar char="→"/>
            </a:pPr>
            <a:endParaRPr lang="en-US" sz="2400" dirty="0"/>
          </a:p>
          <a:p>
            <a:pPr>
              <a:buFont typeface="Century Gothic" panose="020B0502020202020204" pitchFamily="34" charset="0"/>
              <a:buChar char="→"/>
            </a:pPr>
            <a:r>
              <a:rPr lang="en-US" sz="2400" dirty="0" smtClean="0"/>
              <a:t>More </a:t>
            </a:r>
            <a:r>
              <a:rPr lang="en-US" sz="2400" dirty="0" smtClean="0">
                <a:hlinkClick r:id="rId4"/>
              </a:rPr>
              <a:t>online</a:t>
            </a:r>
            <a:r>
              <a:rPr lang="en-US" sz="2400" dirty="0" smtClean="0"/>
              <a:t> presence, accept credit cards</a:t>
            </a:r>
          </a:p>
        </p:txBody>
      </p:sp>
      <p:sp>
        <p:nvSpPr>
          <p:cNvPr id="5" name="Content Placeholder 2"/>
          <p:cNvSpPr txBox="1">
            <a:spLocks/>
          </p:cNvSpPr>
          <p:nvPr/>
        </p:nvSpPr>
        <p:spPr>
          <a:xfrm>
            <a:off x="838200" y="1825624"/>
            <a:ext cx="5181600" cy="476436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smtClean="0"/>
              <a:t>Licensing is complex process</a:t>
            </a:r>
          </a:p>
          <a:p>
            <a:endParaRPr lang="en-US" sz="2400" dirty="0" smtClean="0"/>
          </a:p>
          <a:p>
            <a:r>
              <a:rPr lang="en-US" sz="2400" dirty="0" smtClean="0"/>
              <a:t>Funding</a:t>
            </a:r>
          </a:p>
          <a:p>
            <a:endParaRPr lang="en-US" sz="2400" dirty="0" smtClean="0"/>
          </a:p>
          <a:p>
            <a:r>
              <a:rPr lang="en-US" sz="2400" dirty="0" smtClean="0"/>
              <a:t>Sustainability</a:t>
            </a:r>
          </a:p>
          <a:p>
            <a:endParaRPr lang="en-US" sz="2400" dirty="0" smtClean="0"/>
          </a:p>
          <a:p>
            <a:r>
              <a:rPr lang="en-US" sz="2400" dirty="0" smtClean="0"/>
              <a:t>Collecting Data &amp; Statistics</a:t>
            </a:r>
          </a:p>
          <a:p>
            <a:endParaRPr lang="en-US" sz="2400" dirty="0" smtClean="0"/>
          </a:p>
          <a:p>
            <a:r>
              <a:rPr lang="en-US" sz="2400" dirty="0" smtClean="0"/>
              <a:t>Infrastructure</a:t>
            </a:r>
          </a:p>
          <a:p>
            <a:endParaRPr lang="en-US" sz="2400" dirty="0" smtClean="0"/>
          </a:p>
          <a:p>
            <a:r>
              <a:rPr lang="en-US" sz="2400" dirty="0" smtClean="0"/>
              <a:t>Advertising</a:t>
            </a:r>
          </a:p>
          <a:p>
            <a:endParaRPr lang="en-US" sz="2400" dirty="0" smtClean="0"/>
          </a:p>
          <a:p>
            <a:endParaRPr lang="en-US" sz="2400" dirty="0" smtClean="0"/>
          </a:p>
          <a:p>
            <a:endParaRPr lang="en-US" sz="2400" dirty="0"/>
          </a:p>
        </p:txBody>
      </p:sp>
    </p:spTree>
    <p:extLst>
      <p:ext uri="{BB962C8B-B14F-4D97-AF65-F5344CB8AC3E}">
        <p14:creationId xmlns:p14="http://schemas.microsoft.com/office/powerpoint/2010/main" val="3963038293"/>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10000">
              <a:schemeClr val="accent5">
                <a:alpha val="41000"/>
                <a:lumMod val="19000"/>
                <a:lumOff val="81000"/>
              </a:schemeClr>
            </a:gs>
            <a:gs pos="65000">
              <a:schemeClr val="accent6">
                <a:lumMod val="45000"/>
                <a:lumOff val="55000"/>
                <a:alpha val="79000"/>
              </a:schemeClr>
            </a:gs>
            <a:gs pos="42000">
              <a:schemeClr val="accent4">
                <a:lumMod val="20000"/>
                <a:lumOff val="80000"/>
                <a:alpha val="86000"/>
              </a:schemeClr>
            </a:gs>
            <a:gs pos="76000">
              <a:srgbClr val="B4D79D">
                <a:alpha val="80000"/>
              </a:srgbClr>
            </a:gs>
            <a:gs pos="100000">
              <a:srgbClr val="43682A">
                <a:alpha val="68627"/>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Accompong</a:t>
            </a:r>
            <a:r>
              <a:rPr lang="en-US" dirty="0" smtClean="0"/>
              <a:t> Tour &amp; Museum Photos</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21222" y="2019957"/>
            <a:ext cx="4135821" cy="310186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46483" y="1502979"/>
            <a:ext cx="3363310" cy="2522483"/>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46483" y="4146330"/>
            <a:ext cx="3069021" cy="2301766"/>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9288514" y="4646232"/>
            <a:ext cx="2527735" cy="1895802"/>
          </a:xfrm>
          <a:prstGeom prst="rect">
            <a:avLst/>
          </a:prstGeom>
        </p:spPr>
      </p:pic>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5400000">
            <a:off x="9310850" y="1842020"/>
            <a:ext cx="2761594" cy="2071196"/>
          </a:xfrm>
          <a:prstGeom prst="rect">
            <a:avLst/>
          </a:prstGeom>
        </p:spPr>
      </p:pic>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0800000">
            <a:off x="7221921" y="4561489"/>
            <a:ext cx="2254251" cy="1690688"/>
          </a:xfrm>
          <a:prstGeom prst="rect">
            <a:avLst/>
          </a:prstGeom>
        </p:spPr>
      </p:pic>
      <p:pic>
        <p:nvPicPr>
          <p:cNvPr id="13" name="Picture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5400000">
            <a:off x="7195369" y="1917701"/>
            <a:ext cx="2675102" cy="2006327"/>
          </a:xfrm>
          <a:prstGeom prst="rect">
            <a:avLst/>
          </a:prstGeom>
        </p:spPr>
      </p:pic>
    </p:spTree>
    <p:extLst>
      <p:ext uri="{BB962C8B-B14F-4D97-AF65-F5344CB8AC3E}">
        <p14:creationId xmlns:p14="http://schemas.microsoft.com/office/powerpoint/2010/main" val="2822850757"/>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2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t>Accompong</a:t>
            </a:r>
            <a:r>
              <a:rPr lang="en-US" dirty="0"/>
              <a:t> </a:t>
            </a:r>
            <a:r>
              <a:rPr lang="en-US" dirty="0" smtClean="0"/>
              <a:t>Maroon</a:t>
            </a:r>
            <a:br>
              <a:rPr lang="en-US" dirty="0" smtClean="0"/>
            </a:br>
            <a:r>
              <a:rPr lang="en-US" dirty="0" smtClean="0"/>
              <a:t>St</a:t>
            </a:r>
            <a:r>
              <a:rPr lang="en-US" dirty="0"/>
              <a:t>. Elizabeth Parish, Jamaica</a:t>
            </a:r>
          </a:p>
        </p:txBody>
      </p:sp>
      <p:sp>
        <p:nvSpPr>
          <p:cNvPr id="6" name="Content Placeholder 5"/>
          <p:cNvSpPr>
            <a:spLocks noGrp="1"/>
          </p:cNvSpPr>
          <p:nvPr>
            <p:ph sz="half" idx="1"/>
          </p:nvPr>
        </p:nvSpPr>
        <p:spPr>
          <a:xfrm>
            <a:off x="648730" y="2626711"/>
            <a:ext cx="5060092" cy="2663997"/>
          </a:xfrm>
        </p:spPr>
        <p:txBody>
          <a:bodyPr>
            <a:normAutofit fontScale="85000" lnSpcReduction="20000"/>
          </a:bodyPr>
          <a:lstStyle/>
          <a:p>
            <a:pPr marL="0" indent="0" algn="r">
              <a:buNone/>
            </a:pPr>
            <a:r>
              <a:rPr lang="en-US" dirty="0"/>
              <a:t>The </a:t>
            </a:r>
            <a:r>
              <a:rPr lang="en-US" dirty="0" err="1"/>
              <a:t>Accompong</a:t>
            </a:r>
            <a:r>
              <a:rPr lang="en-US" dirty="0"/>
              <a:t> Maroons are the historic descendants of runaway slaves, who waged successful wars against the British and gained </a:t>
            </a:r>
            <a:r>
              <a:rPr lang="en-US" i="1" dirty="0"/>
              <a:t>quasi</a:t>
            </a:r>
            <a:r>
              <a:rPr lang="en-US" dirty="0"/>
              <a:t> self-governance through a treaty negotiated by their leader </a:t>
            </a:r>
            <a:r>
              <a:rPr lang="en-US" dirty="0" err="1"/>
              <a:t>Cudjoe</a:t>
            </a:r>
            <a:r>
              <a:rPr lang="en-US" dirty="0"/>
              <a:t> in 1738. Every year on January 6, the community hosts peace treaty celebrations.</a:t>
            </a:r>
          </a:p>
        </p:txBody>
      </p:sp>
      <p:pic>
        <p:nvPicPr>
          <p:cNvPr id="8" name="Picture 2" descr="https://birminghamwarstudies.files.wordpress.com/2012/05/maroon-map.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7719" y="2529960"/>
            <a:ext cx="5295900" cy="28575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0530676"/>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9000"/>
            <a:lum/>
          </a:blip>
          <a:srcRect/>
          <a:stretch>
            <a:fillRect l="-8000" r="-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Jamaica</a:t>
            </a:r>
            <a:endParaRPr lang="en-US" dirty="0"/>
          </a:p>
        </p:txBody>
      </p:sp>
      <p:sp>
        <p:nvSpPr>
          <p:cNvPr id="4" name="Content Placeholder 3"/>
          <p:cNvSpPr>
            <a:spLocks noGrp="1"/>
          </p:cNvSpPr>
          <p:nvPr>
            <p:ph sz="half" idx="2"/>
          </p:nvPr>
        </p:nvSpPr>
        <p:spPr/>
        <p:txBody>
          <a:bodyPr>
            <a:normAutofit fontScale="77500" lnSpcReduction="20000"/>
          </a:bodyPr>
          <a:lstStyle/>
          <a:p>
            <a:r>
              <a:rPr lang="en-US" dirty="0" smtClean="0"/>
              <a:t>Originally inhabited by Arawak also called </a:t>
            </a:r>
            <a:r>
              <a:rPr lang="en-US" dirty="0" err="1" smtClean="0"/>
              <a:t>Taino</a:t>
            </a:r>
            <a:r>
              <a:rPr lang="en-US" dirty="0" smtClean="0"/>
              <a:t> peoples</a:t>
            </a:r>
          </a:p>
          <a:p>
            <a:r>
              <a:rPr lang="en-US" dirty="0" smtClean="0"/>
              <a:t>Jamaica derives from the </a:t>
            </a:r>
            <a:r>
              <a:rPr lang="en-US" dirty="0" err="1" smtClean="0"/>
              <a:t>Taino</a:t>
            </a:r>
            <a:r>
              <a:rPr lang="en-US" dirty="0" smtClean="0"/>
              <a:t> word </a:t>
            </a:r>
            <a:r>
              <a:rPr lang="en-US" dirty="0" err="1" smtClean="0"/>
              <a:t>Xaymaca</a:t>
            </a:r>
            <a:endParaRPr lang="en-US" dirty="0" smtClean="0"/>
          </a:p>
          <a:p>
            <a:r>
              <a:rPr lang="en-US" dirty="0" smtClean="0"/>
              <a:t>Christopher Columbus “discovered” Jamaica in 1494</a:t>
            </a:r>
          </a:p>
          <a:p>
            <a:r>
              <a:rPr lang="en-US" dirty="0" smtClean="0"/>
              <a:t>Spaniards claimed the island and named it Santiago</a:t>
            </a:r>
          </a:p>
          <a:p>
            <a:r>
              <a:rPr lang="en-US" dirty="0" smtClean="0"/>
              <a:t>English attacked in 1655 and used Jamaica as a crop cash cow</a:t>
            </a:r>
          </a:p>
          <a:p>
            <a:r>
              <a:rPr lang="en-US" dirty="0" smtClean="0"/>
              <a:t>1808 England outlawed the slave trade</a:t>
            </a:r>
          </a:p>
          <a:p>
            <a:r>
              <a:rPr lang="en-US" dirty="0" smtClean="0"/>
              <a:t>Granted independence in 1962</a:t>
            </a:r>
          </a:p>
          <a:p>
            <a:endParaRPr lang="en-US" dirty="0" smtClean="0"/>
          </a:p>
          <a:p>
            <a:endParaRPr lang="en-US" dirty="0"/>
          </a:p>
        </p:txBody>
      </p:sp>
      <p:pic>
        <p:nvPicPr>
          <p:cNvPr id="1026" name="Picture 2" descr="https://gillianstoney.files.wordpress.com/2012/10/jamaica_flag_map.png"/>
          <p:cNvPicPr>
            <a:picLocks noGrp="1" noChangeAspect="1" noChangeArrowheads="1"/>
          </p:cNvPicPr>
          <p:nvPr>
            <p:ph sz="half" idx="1"/>
          </p:nvPr>
        </p:nvPicPr>
        <p:blipFill>
          <a:blip r:embed="rId4" cstate="print">
            <a:extLst>
              <a:ext uri="{28A0092B-C50C-407E-A947-70E740481C1C}">
                <a14:useLocalDpi xmlns:a14="http://schemas.microsoft.com/office/drawing/2010/main" val="0"/>
              </a:ext>
            </a:extLst>
          </a:blip>
          <a:srcRect/>
          <a:stretch>
            <a:fillRect/>
          </a:stretch>
        </p:blipFill>
        <p:spPr bwMode="auto">
          <a:xfrm>
            <a:off x="751703" y="1532971"/>
            <a:ext cx="4697627" cy="183042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jamaica-gleaner.com/sites/default/files/styles/jg_article_image/public/article_images/2014/07/12/taino.jpg?itok=esev2Jf9"/>
          <p:cNvPicPr>
            <a:picLocks noChangeAspect="1" noChangeArrowheads="1"/>
          </p:cNvPicPr>
          <p:nvPr/>
        </p:nvPicPr>
        <p:blipFill rotWithShape="1">
          <a:blip r:embed="rId5">
            <a:extLst>
              <a:ext uri="{28A0092B-C50C-407E-A947-70E740481C1C}">
                <a14:useLocalDpi xmlns:a14="http://schemas.microsoft.com/office/drawing/2010/main" val="0"/>
              </a:ext>
            </a:extLst>
          </a:blip>
          <a:srcRect l="46378"/>
          <a:stretch/>
        </p:blipFill>
        <p:spPr bwMode="auto">
          <a:xfrm>
            <a:off x="661388" y="3363394"/>
            <a:ext cx="1763154" cy="246607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upload.wikimedia.org/wikipedia/commons/thumb/5/52/Coat_of_arms_of_Jamaica.svg/250px-Coat_of_arms_of_Jamaica.svg.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09940" y="3368179"/>
            <a:ext cx="2253992" cy="23261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7784563"/>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9000"/>
            <a:lum/>
          </a:blip>
          <a:srcRect/>
          <a:stretch>
            <a:fillRect l="-8000" r="-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Jamaican Maroons</a:t>
            </a:r>
            <a:endParaRPr lang="en-US" dirty="0"/>
          </a:p>
        </p:txBody>
      </p:sp>
      <p:pic>
        <p:nvPicPr>
          <p:cNvPr id="5" name="Content Placeholder 4"/>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994133" y="1516343"/>
            <a:ext cx="3229193" cy="4351338"/>
          </a:xfrm>
        </p:spPr>
      </p:pic>
      <p:sp>
        <p:nvSpPr>
          <p:cNvPr id="4" name="Content Placeholder 3"/>
          <p:cNvSpPr>
            <a:spLocks noGrp="1"/>
          </p:cNvSpPr>
          <p:nvPr>
            <p:ph sz="half" idx="2"/>
          </p:nvPr>
        </p:nvSpPr>
        <p:spPr/>
        <p:txBody>
          <a:bodyPr/>
          <a:lstStyle/>
          <a:p>
            <a:r>
              <a:rPr lang="en-US" dirty="0" smtClean="0"/>
              <a:t>1655 – English invades; Spanish colonist fled; enslaved Africans &amp; </a:t>
            </a:r>
            <a:r>
              <a:rPr lang="en-US" dirty="0" err="1" smtClean="0"/>
              <a:t>Tainos</a:t>
            </a:r>
            <a:r>
              <a:rPr lang="en-US" dirty="0" smtClean="0"/>
              <a:t> set free or escaped to the mountains</a:t>
            </a:r>
          </a:p>
          <a:p>
            <a:r>
              <a:rPr lang="en-US" dirty="0" smtClean="0"/>
              <a:t>1673 – 1690 Imported slaves and major slave uprisings</a:t>
            </a:r>
          </a:p>
          <a:p>
            <a:r>
              <a:rPr lang="en-US" dirty="0" smtClean="0"/>
              <a:t>1728 – The First Maroon War</a:t>
            </a:r>
          </a:p>
          <a:p>
            <a:r>
              <a:rPr lang="en-US" dirty="0" smtClean="0"/>
              <a:t>1738 – Treaty signed by </a:t>
            </a:r>
            <a:r>
              <a:rPr lang="en-US" dirty="0" err="1" smtClean="0"/>
              <a:t>Cudjoe</a:t>
            </a:r>
            <a:endParaRPr lang="en-US" dirty="0"/>
          </a:p>
        </p:txBody>
      </p:sp>
      <p:sp>
        <p:nvSpPr>
          <p:cNvPr id="6" name="TextBox 5"/>
          <p:cNvSpPr txBox="1"/>
          <p:nvPr/>
        </p:nvSpPr>
        <p:spPr>
          <a:xfrm>
            <a:off x="1627094" y="5867681"/>
            <a:ext cx="1963270" cy="369332"/>
          </a:xfrm>
          <a:prstGeom prst="rect">
            <a:avLst/>
          </a:prstGeom>
          <a:noFill/>
        </p:spPr>
        <p:txBody>
          <a:bodyPr wrap="square" rtlCol="0">
            <a:spAutoFit/>
          </a:bodyPr>
          <a:lstStyle/>
          <a:p>
            <a:r>
              <a:rPr lang="en-US" dirty="0" smtClean="0"/>
              <a:t>Surinam Ranger</a:t>
            </a:r>
            <a:endParaRPr lang="en-US" dirty="0"/>
          </a:p>
        </p:txBody>
      </p:sp>
    </p:spTree>
    <p:extLst>
      <p:ext uri="{BB962C8B-B14F-4D97-AF65-F5344CB8AC3E}">
        <p14:creationId xmlns:p14="http://schemas.microsoft.com/office/powerpoint/2010/main" val="22837645"/>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9000"/>
            <a:lum/>
          </a:blip>
          <a:srcRect/>
          <a:stretch>
            <a:fillRect l="-8000" r="-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Jamaican Maroons (</a:t>
            </a:r>
            <a:r>
              <a:rPr lang="en-US" dirty="0" err="1" smtClean="0"/>
              <a:t>Con’d</a:t>
            </a:r>
            <a:r>
              <a:rPr lang="en-US" dirty="0" smtClean="0"/>
              <a:t>)</a:t>
            </a:r>
            <a:endParaRPr lang="en-US" dirty="0"/>
          </a:p>
        </p:txBody>
      </p:sp>
      <p:sp>
        <p:nvSpPr>
          <p:cNvPr id="4" name="Content Placeholder 3"/>
          <p:cNvSpPr>
            <a:spLocks noGrp="1"/>
          </p:cNvSpPr>
          <p:nvPr>
            <p:ph sz="half" idx="2"/>
          </p:nvPr>
        </p:nvSpPr>
        <p:spPr/>
        <p:txBody>
          <a:bodyPr/>
          <a:lstStyle/>
          <a:p>
            <a:r>
              <a:rPr lang="en-US" dirty="0" smtClean="0"/>
              <a:t>1760 – </a:t>
            </a:r>
            <a:r>
              <a:rPr lang="en-US" dirty="0" err="1" smtClean="0"/>
              <a:t>Tacky’s</a:t>
            </a:r>
            <a:r>
              <a:rPr lang="en-US" dirty="0" smtClean="0"/>
              <a:t> War</a:t>
            </a:r>
          </a:p>
          <a:p>
            <a:r>
              <a:rPr lang="en-US" dirty="0" smtClean="0"/>
              <a:t>1795 – Second Maroon War</a:t>
            </a:r>
          </a:p>
          <a:p>
            <a:r>
              <a:rPr lang="en-US" dirty="0" smtClean="0"/>
              <a:t>Current Times</a:t>
            </a:r>
          </a:p>
          <a:p>
            <a:pPr lvl="1"/>
            <a:r>
              <a:rPr lang="en-US" dirty="0" smtClean="0"/>
              <a:t>11 Maroon Settlements</a:t>
            </a:r>
          </a:p>
          <a:p>
            <a:pPr lvl="1"/>
            <a:r>
              <a:rPr lang="en-US" dirty="0" smtClean="0"/>
              <a:t>4 Government Recognized Maroon Towns</a:t>
            </a:r>
            <a:endParaRPr lang="en-US" dirty="0"/>
          </a:p>
        </p:txBody>
      </p:sp>
      <p:sp>
        <p:nvSpPr>
          <p:cNvPr id="6" name="TextBox 5"/>
          <p:cNvSpPr txBox="1"/>
          <p:nvPr/>
        </p:nvSpPr>
        <p:spPr>
          <a:xfrm>
            <a:off x="838201" y="5898411"/>
            <a:ext cx="4101662" cy="830997"/>
          </a:xfrm>
          <a:prstGeom prst="rect">
            <a:avLst/>
          </a:prstGeom>
          <a:noFill/>
        </p:spPr>
        <p:txBody>
          <a:bodyPr wrap="square" rtlCol="0">
            <a:spAutoFit/>
          </a:bodyPr>
          <a:lstStyle/>
          <a:p>
            <a:r>
              <a:rPr lang="en-US" sz="1200" i="1" dirty="0" smtClean="0"/>
              <a:t>Pacification </a:t>
            </a:r>
            <a:r>
              <a:rPr lang="en-US" sz="1200" i="1" dirty="0"/>
              <a:t>with the Maroon </a:t>
            </a:r>
            <a:r>
              <a:rPr lang="en-US" sz="1200" i="1" dirty="0" smtClean="0"/>
              <a:t>Negros</a:t>
            </a:r>
            <a:r>
              <a:rPr lang="en-US" sz="1200" dirty="0"/>
              <a:t> </a:t>
            </a:r>
            <a:r>
              <a:rPr lang="en-US" sz="1200" dirty="0" smtClean="0"/>
              <a:t>(1801) </a:t>
            </a:r>
          </a:p>
          <a:p>
            <a:r>
              <a:rPr lang="en-US" sz="1200" dirty="0" smtClean="0"/>
              <a:t>by </a:t>
            </a:r>
            <a:r>
              <a:rPr lang="en-US" sz="1200" dirty="0"/>
              <a:t>Agostino </a:t>
            </a:r>
            <a:r>
              <a:rPr lang="en-US" sz="1200" dirty="0" err="1" smtClean="0"/>
              <a:t>Brunyas</a:t>
            </a:r>
            <a:r>
              <a:rPr lang="en-US" sz="1200" dirty="0" smtClean="0"/>
              <a:t> </a:t>
            </a:r>
          </a:p>
          <a:p>
            <a:r>
              <a:rPr lang="en-US" sz="1200" dirty="0"/>
              <a:t>Engraving on </a:t>
            </a:r>
            <a:r>
              <a:rPr lang="en-US" sz="1200" dirty="0" smtClean="0"/>
              <a:t>paper</a:t>
            </a:r>
          </a:p>
          <a:p>
            <a:r>
              <a:rPr lang="en-US" sz="1200" dirty="0" smtClean="0"/>
              <a:t>BCC Museum</a:t>
            </a:r>
          </a:p>
        </p:txBody>
      </p:sp>
      <p:pic>
        <p:nvPicPr>
          <p:cNvPr id="1026" name="Picture 2" descr="http://www.discoveringbristol.org.uk/images/sized/images/uploads/slavery/Pacification_with_the_Maroons-328x400.jpg"/>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bwMode="auto">
          <a:xfrm>
            <a:off x="952500" y="1497204"/>
            <a:ext cx="3608990" cy="44012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2576745"/>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9000"/>
            <a:lum/>
          </a:blip>
          <a:srcRect/>
          <a:stretch>
            <a:fillRect l="-8000" r="-8000"/>
          </a:stretch>
        </a:blipFill>
        <a:effectLst/>
      </p:bgPr>
    </p:bg>
    <p:spTree>
      <p:nvGrpSpPr>
        <p:cNvPr id="1" name=""/>
        <p:cNvGrpSpPr/>
        <p:nvPr/>
      </p:nvGrpSpPr>
      <p:grpSpPr>
        <a:xfrm>
          <a:off x="0" y="0"/>
          <a:ext cx="0" cy="0"/>
          <a:chOff x="0" y="0"/>
          <a:chExt cx="0" cy="0"/>
        </a:xfrm>
      </p:grpSpPr>
      <p:pic>
        <p:nvPicPr>
          <p:cNvPr id="1026" name="Picture 2" descr="https://genderedmaroonsocieties.files.wordpress.com/2014/03/jamaica-map-pic.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238" y="211308"/>
            <a:ext cx="11170866" cy="602744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Rectangle 5"/>
          <p:cNvSpPr/>
          <p:nvPr/>
        </p:nvSpPr>
        <p:spPr>
          <a:xfrm>
            <a:off x="9570286" y="1287763"/>
            <a:ext cx="1479318" cy="584775"/>
          </a:xfrm>
          <a:prstGeom prst="rect">
            <a:avLst/>
          </a:prstGeom>
          <a:noFill/>
        </p:spPr>
        <p:txBody>
          <a:bodyPr wrap="square" lIns="91440" tIns="45720" rIns="91440" bIns="45720">
            <a:spAutoFit/>
          </a:bodyPr>
          <a:lstStyle/>
          <a:p>
            <a:r>
              <a:rPr lang="en-US" sz="1600" b="0" cap="none" spc="0" dirty="0" smtClean="0">
                <a:ln w="0"/>
                <a:solidFill>
                  <a:schemeClr val="accent1"/>
                </a:solidFill>
                <a:effectLst>
                  <a:outerShdw blurRad="38100" dist="25400" dir="5400000" algn="ctr" rotWithShape="0">
                    <a:srgbClr val="6E747A">
                      <a:alpha val="43000"/>
                    </a:srgbClr>
                  </a:outerShdw>
                </a:effectLst>
              </a:rPr>
              <a:t>Windward </a:t>
            </a:r>
          </a:p>
          <a:p>
            <a:r>
              <a:rPr lang="en-US" sz="1600" b="0" cap="none" spc="0" dirty="0" smtClean="0">
                <a:ln w="0"/>
                <a:solidFill>
                  <a:schemeClr val="accent1"/>
                </a:solidFill>
                <a:effectLst>
                  <a:outerShdw blurRad="38100" dist="25400" dir="5400000" algn="ctr" rotWithShape="0">
                    <a:srgbClr val="6E747A">
                      <a:alpha val="43000"/>
                    </a:srgbClr>
                  </a:outerShdw>
                </a:effectLst>
              </a:rPr>
              <a:t>Maroons</a:t>
            </a:r>
            <a:endParaRPr lang="en-US" sz="1600" b="0" cap="none" spc="0" dirty="0">
              <a:ln w="0"/>
              <a:solidFill>
                <a:schemeClr val="accent1"/>
              </a:solidFill>
              <a:effectLst>
                <a:outerShdw blurRad="38100" dist="25400" dir="5400000" algn="ctr" rotWithShape="0">
                  <a:srgbClr val="6E747A">
                    <a:alpha val="43000"/>
                  </a:srgbClr>
                </a:outerShdw>
              </a:effectLst>
            </a:endParaRPr>
          </a:p>
        </p:txBody>
      </p:sp>
      <p:sp>
        <p:nvSpPr>
          <p:cNvPr id="8" name="Rectangle 7"/>
          <p:cNvSpPr/>
          <p:nvPr/>
        </p:nvSpPr>
        <p:spPr>
          <a:xfrm>
            <a:off x="1692241" y="3434164"/>
            <a:ext cx="1085779" cy="584775"/>
          </a:xfrm>
          <a:prstGeom prst="rect">
            <a:avLst/>
          </a:prstGeom>
          <a:noFill/>
        </p:spPr>
        <p:txBody>
          <a:bodyPr wrap="square" lIns="91440" tIns="45720" rIns="91440" bIns="45720">
            <a:spAutoFit/>
          </a:bodyPr>
          <a:lstStyle/>
          <a:p>
            <a:pPr algn="r"/>
            <a:r>
              <a:rPr lang="en-US" sz="1600" b="0" cap="none" spc="0" dirty="0" smtClean="0">
                <a:ln w="0"/>
                <a:solidFill>
                  <a:srgbClr val="FF0000"/>
                </a:solidFill>
                <a:effectLst>
                  <a:outerShdw blurRad="38100" dist="25400" dir="5400000" algn="ctr" rotWithShape="0">
                    <a:srgbClr val="6E747A">
                      <a:alpha val="43000"/>
                    </a:srgbClr>
                  </a:outerShdw>
                </a:effectLst>
              </a:rPr>
              <a:t>Leeward</a:t>
            </a:r>
          </a:p>
          <a:p>
            <a:pPr algn="r"/>
            <a:r>
              <a:rPr lang="en-US" sz="1600" b="0" cap="none" spc="0" dirty="0" smtClean="0">
                <a:ln w="0"/>
                <a:solidFill>
                  <a:srgbClr val="FF0000"/>
                </a:solidFill>
                <a:effectLst>
                  <a:outerShdw blurRad="38100" dist="25400" dir="5400000" algn="ctr" rotWithShape="0">
                    <a:srgbClr val="6E747A">
                      <a:alpha val="43000"/>
                    </a:srgbClr>
                  </a:outerShdw>
                </a:effectLst>
              </a:rPr>
              <a:t>Maroons</a:t>
            </a:r>
            <a:endParaRPr lang="en-US" sz="1600" b="0" cap="none" spc="0" dirty="0">
              <a:ln w="0"/>
              <a:solidFill>
                <a:srgbClr val="FF0000"/>
              </a:solidFill>
              <a:effectLst>
                <a:outerShdw blurRad="38100" dist="25400" dir="5400000" algn="ctr" rotWithShape="0">
                  <a:srgbClr val="6E747A">
                    <a:alpha val="43000"/>
                  </a:srgbClr>
                </a:outerShdw>
              </a:effectLst>
            </a:endParaRPr>
          </a:p>
        </p:txBody>
      </p:sp>
      <p:cxnSp>
        <p:nvCxnSpPr>
          <p:cNvPr id="9" name="Curved Connector 8"/>
          <p:cNvCxnSpPr/>
          <p:nvPr/>
        </p:nvCxnSpPr>
        <p:spPr>
          <a:xfrm flipV="1">
            <a:off x="2778020" y="3148772"/>
            <a:ext cx="593926" cy="570785"/>
          </a:xfrm>
          <a:prstGeom prst="curvedConnector3">
            <a:avLst>
              <a:gd name="adj1" fmla="val 50000"/>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urved Connector 16"/>
          <p:cNvCxnSpPr/>
          <p:nvPr/>
        </p:nvCxnSpPr>
        <p:spPr>
          <a:xfrm rot="5400000">
            <a:off x="9031298" y="1625937"/>
            <a:ext cx="570667" cy="507308"/>
          </a:xfrm>
          <a:prstGeom prst="curvedConnector3">
            <a:avLst>
              <a:gd name="adj1" fmla="val 132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7578270"/>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9000"/>
            <a:lum/>
          </a:blip>
          <a:srcRect/>
          <a:stretch>
            <a:fillRect l="-8000" r="-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Government Recognized Maroon Towns</a:t>
            </a:r>
          </a:p>
        </p:txBody>
      </p:sp>
      <p:sp>
        <p:nvSpPr>
          <p:cNvPr id="4" name="Content Placeholder 3"/>
          <p:cNvSpPr>
            <a:spLocks noGrp="1"/>
          </p:cNvSpPr>
          <p:nvPr>
            <p:ph sz="half" idx="2"/>
          </p:nvPr>
        </p:nvSpPr>
        <p:spPr>
          <a:xfrm>
            <a:off x="6172200" y="1825625"/>
            <a:ext cx="5181600" cy="2189327"/>
          </a:xfrm>
        </p:spPr>
        <p:txBody>
          <a:bodyPr/>
          <a:lstStyle/>
          <a:p>
            <a:pPr>
              <a:buFont typeface="Century Gothic" panose="020B0502020202020204" pitchFamily="34" charset="0"/>
              <a:buChar char="→"/>
            </a:pPr>
            <a:r>
              <a:rPr lang="en-US" dirty="0" smtClean="0"/>
              <a:t>1793, </a:t>
            </a:r>
            <a:r>
              <a:rPr lang="en-US" dirty="0" err="1" smtClean="0"/>
              <a:t>Cudjoe</a:t>
            </a:r>
            <a:endParaRPr lang="en-US" dirty="0" smtClean="0"/>
          </a:p>
          <a:p>
            <a:pPr>
              <a:buFont typeface="Century Gothic" panose="020B0502020202020204" pitchFamily="34" charset="0"/>
              <a:buChar char="→"/>
            </a:pPr>
            <a:r>
              <a:rPr lang="en-US" dirty="0" smtClean="0"/>
              <a:t>1754, </a:t>
            </a:r>
            <a:r>
              <a:rPr lang="en-US" dirty="0" err="1" smtClean="0"/>
              <a:t>Quao</a:t>
            </a:r>
            <a:endParaRPr lang="en-US" dirty="0" smtClean="0"/>
          </a:p>
          <a:p>
            <a:pPr>
              <a:buFont typeface="Century Gothic" panose="020B0502020202020204" pitchFamily="34" charset="0"/>
              <a:buChar char="→"/>
            </a:pPr>
            <a:r>
              <a:rPr lang="en-US" dirty="0" smtClean="0"/>
              <a:t>1793, Nanny</a:t>
            </a:r>
          </a:p>
          <a:p>
            <a:pPr>
              <a:buFont typeface="Century Gothic" panose="020B0502020202020204" pitchFamily="34" charset="0"/>
              <a:buChar char="→"/>
            </a:pPr>
            <a:r>
              <a:rPr lang="en-US" dirty="0" smtClean="0"/>
              <a:t>1739, </a:t>
            </a:r>
            <a:r>
              <a:rPr lang="en-US" dirty="0" err="1" smtClean="0"/>
              <a:t>Cudjoe</a:t>
            </a:r>
            <a:endParaRPr lang="en-US" dirty="0"/>
          </a:p>
        </p:txBody>
      </p:sp>
      <p:sp>
        <p:nvSpPr>
          <p:cNvPr id="3" name="Content Placeholder 2"/>
          <p:cNvSpPr>
            <a:spLocks noGrp="1"/>
          </p:cNvSpPr>
          <p:nvPr>
            <p:ph sz="half" idx="1"/>
          </p:nvPr>
        </p:nvSpPr>
        <p:spPr>
          <a:xfrm>
            <a:off x="641131" y="1825625"/>
            <a:ext cx="5531069" cy="2189327"/>
          </a:xfrm>
        </p:spPr>
        <p:txBody>
          <a:bodyPr/>
          <a:lstStyle/>
          <a:p>
            <a:r>
              <a:rPr lang="en-US" dirty="0" smtClean="0"/>
              <a:t>Scott’s Hall, St. Mary Parish</a:t>
            </a:r>
          </a:p>
          <a:p>
            <a:r>
              <a:rPr lang="en-US" dirty="0"/>
              <a:t>Charles Town, </a:t>
            </a:r>
            <a:r>
              <a:rPr lang="en-US" dirty="0" smtClean="0"/>
              <a:t>Portland Parish</a:t>
            </a:r>
          </a:p>
          <a:p>
            <a:r>
              <a:rPr lang="en-US" dirty="0" smtClean="0"/>
              <a:t>Moore Towne, Portland Parish</a:t>
            </a:r>
          </a:p>
          <a:p>
            <a:r>
              <a:rPr lang="en-US" sz="2450" dirty="0" err="1" smtClean="0"/>
              <a:t>Accompong</a:t>
            </a:r>
            <a:r>
              <a:rPr lang="en-US" sz="2450" dirty="0" smtClean="0"/>
              <a:t>, St. Elizabeth’s Parish</a:t>
            </a:r>
          </a:p>
          <a:p>
            <a:endParaRPr lang="en-US" dirty="0" smtClean="0"/>
          </a:p>
          <a:p>
            <a:endParaRPr lang="en-US" dirty="0"/>
          </a:p>
          <a:p>
            <a:endParaRPr lang="en-US" dirty="0"/>
          </a:p>
        </p:txBody>
      </p:sp>
      <p:pic>
        <p:nvPicPr>
          <p:cNvPr id="6" name="Picture 5" descr="Screen Clipping">
            <a:hlinkClick r:id="rId4"/>
          </p:cNvPr>
          <p:cNvPicPr>
            <a:picLocks noChangeAspect="1"/>
          </p:cNvPicPr>
          <p:nvPr/>
        </p:nvPicPr>
        <p:blipFill>
          <a:blip r:embed="rId5">
            <a:clrChange>
              <a:clrFrom>
                <a:srgbClr val="A3CCFF"/>
              </a:clrFrom>
              <a:clrTo>
                <a:srgbClr val="A3CCFF">
                  <a:alpha val="0"/>
                </a:srgbClr>
              </a:clrTo>
            </a:clrChange>
            <a:extLst>
              <a:ext uri="{28A0092B-C50C-407E-A947-70E740481C1C}">
                <a14:useLocalDpi xmlns:a14="http://schemas.microsoft.com/office/drawing/2010/main" val="0"/>
              </a:ext>
            </a:extLst>
          </a:blip>
          <a:stretch>
            <a:fillRect/>
          </a:stretch>
        </p:blipFill>
        <p:spPr>
          <a:xfrm>
            <a:off x="1975944" y="3666307"/>
            <a:ext cx="8166539" cy="3621147"/>
          </a:xfrm>
          <a:prstGeom prst="rect">
            <a:avLst/>
          </a:prstGeom>
          <a:effectLst/>
        </p:spPr>
      </p:pic>
    </p:spTree>
    <p:extLst>
      <p:ext uri="{BB962C8B-B14F-4D97-AF65-F5344CB8AC3E}">
        <p14:creationId xmlns:p14="http://schemas.microsoft.com/office/powerpoint/2010/main" val="639696154"/>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9000"/>
            <a:lum/>
          </a:blip>
          <a:srcRect/>
          <a:stretch>
            <a:fillRect l="-8000" r="-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86585" y="0"/>
            <a:ext cx="10515600" cy="1325563"/>
          </a:xfrm>
        </p:spPr>
        <p:txBody>
          <a:bodyPr/>
          <a:lstStyle/>
          <a:p>
            <a:r>
              <a:rPr lang="en-US" dirty="0" smtClean="0"/>
              <a:t>Government Oversight</a:t>
            </a:r>
            <a:endParaRPr lang="en-US" dirty="0"/>
          </a:p>
        </p:txBody>
      </p:sp>
      <p:sp>
        <p:nvSpPr>
          <p:cNvPr id="3" name="Content Placeholder 2"/>
          <p:cNvSpPr>
            <a:spLocks noGrp="1"/>
          </p:cNvSpPr>
          <p:nvPr>
            <p:ph type="body" idx="1"/>
          </p:nvPr>
        </p:nvSpPr>
        <p:spPr>
          <a:xfrm>
            <a:off x="286585" y="1576058"/>
            <a:ext cx="3339483" cy="793858"/>
          </a:xfrm>
        </p:spPr>
        <p:txBody>
          <a:bodyPr>
            <a:normAutofit/>
          </a:bodyPr>
          <a:lstStyle/>
          <a:p>
            <a:r>
              <a:rPr lang="en-US" sz="2300" dirty="0" smtClean="0"/>
              <a:t>Tourism Product Development Co.</a:t>
            </a:r>
            <a:endParaRPr lang="en-US" sz="2300" dirty="0"/>
          </a:p>
        </p:txBody>
      </p:sp>
      <p:sp>
        <p:nvSpPr>
          <p:cNvPr id="5" name="Content Placeholder 4"/>
          <p:cNvSpPr>
            <a:spLocks noGrp="1"/>
          </p:cNvSpPr>
          <p:nvPr>
            <p:ph sz="half" idx="2"/>
          </p:nvPr>
        </p:nvSpPr>
        <p:spPr>
          <a:xfrm>
            <a:off x="286585" y="2503597"/>
            <a:ext cx="3717857" cy="2856679"/>
          </a:xfrm>
        </p:spPr>
        <p:txBody>
          <a:bodyPr>
            <a:normAutofit fontScale="62500" lnSpcReduction="20000"/>
          </a:bodyPr>
          <a:lstStyle/>
          <a:p>
            <a:pPr algn="just"/>
            <a:r>
              <a:rPr lang="en-US" dirty="0" smtClean="0"/>
              <a:t>Founded April 5</a:t>
            </a:r>
            <a:r>
              <a:rPr lang="en-US" baseline="30000" dirty="0" smtClean="0"/>
              <a:t>th</a:t>
            </a:r>
            <a:r>
              <a:rPr lang="en-US" dirty="0" smtClean="0"/>
              <a:t> 1996</a:t>
            </a:r>
          </a:p>
          <a:p>
            <a:pPr>
              <a:lnSpc>
                <a:spcPct val="110000"/>
              </a:lnSpc>
              <a:spcBef>
                <a:spcPts val="0"/>
              </a:spcBef>
            </a:pPr>
            <a:r>
              <a:rPr lang="en-US" dirty="0"/>
              <a:t>The Tourism Product Development Company (</a:t>
            </a:r>
            <a:r>
              <a:rPr lang="en-US" dirty="0" err="1"/>
              <a:t>TPDCo</a:t>
            </a:r>
            <a:r>
              <a:rPr lang="en-US" dirty="0"/>
              <a:t>)  is the central agency mandated by the Government of Jamaica to facilitate the maintenance, development and enhancement of </a:t>
            </a:r>
            <a:r>
              <a:rPr lang="en-US" dirty="0" smtClean="0"/>
              <a:t>the </a:t>
            </a:r>
            <a:r>
              <a:rPr lang="en-US" dirty="0"/>
              <a:t>tourism product.</a:t>
            </a:r>
          </a:p>
        </p:txBody>
      </p:sp>
      <p:sp>
        <p:nvSpPr>
          <p:cNvPr id="6" name="Text Placeholder 5"/>
          <p:cNvSpPr>
            <a:spLocks noGrp="1"/>
          </p:cNvSpPr>
          <p:nvPr>
            <p:ph type="body" sz="quarter" idx="3"/>
          </p:nvPr>
        </p:nvSpPr>
        <p:spPr>
          <a:xfrm>
            <a:off x="4143282" y="1525283"/>
            <a:ext cx="3448566" cy="895409"/>
          </a:xfrm>
        </p:spPr>
        <p:txBody>
          <a:bodyPr/>
          <a:lstStyle/>
          <a:p>
            <a:r>
              <a:rPr lang="en-US" dirty="0" smtClean="0"/>
              <a:t>Jamaica National Heritage Trust</a:t>
            </a:r>
            <a:endParaRPr lang="en-US" dirty="0"/>
          </a:p>
        </p:txBody>
      </p:sp>
      <p:sp>
        <p:nvSpPr>
          <p:cNvPr id="7" name="Content Placeholder 6"/>
          <p:cNvSpPr>
            <a:spLocks noGrp="1"/>
          </p:cNvSpPr>
          <p:nvPr>
            <p:ph sz="quarter" idx="4"/>
          </p:nvPr>
        </p:nvSpPr>
        <p:spPr>
          <a:xfrm>
            <a:off x="4143282" y="2503596"/>
            <a:ext cx="3644884" cy="3138980"/>
          </a:xfrm>
        </p:spPr>
        <p:txBody>
          <a:bodyPr>
            <a:normAutofit fontScale="70000" lnSpcReduction="20000"/>
          </a:bodyPr>
          <a:lstStyle/>
          <a:p>
            <a:r>
              <a:rPr lang="en-US" dirty="0" smtClean="0"/>
              <a:t>Passing of Law No. 72 in 1958</a:t>
            </a:r>
          </a:p>
          <a:p>
            <a:r>
              <a:rPr lang="en-US" dirty="0"/>
              <a:t>The Jamaica National Heritage Trust is responsible for the promotion, preservation, and development of Jamaica's material cultural heritage. The </a:t>
            </a:r>
            <a:r>
              <a:rPr lang="en-US" dirty="0" smtClean="0"/>
              <a:t>organization </a:t>
            </a:r>
            <a:r>
              <a:rPr lang="en-US" dirty="0"/>
              <a:t>maintains the list of National Heritage Sites in Jamaica.</a:t>
            </a:r>
          </a:p>
        </p:txBody>
      </p:sp>
      <p:pic>
        <p:nvPicPr>
          <p:cNvPr id="1026" name="Picture 2" descr="http://www.tpdco.org/boltz/images/logo_im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8768" y="5360276"/>
            <a:ext cx="1360903" cy="139900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Jamaica National Heritage Trust -  Pedro Bank - Jamaic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08124" y="5642576"/>
            <a:ext cx="3783724" cy="55957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788164" y="1405579"/>
            <a:ext cx="3448566" cy="830997"/>
          </a:xfrm>
          <a:prstGeom prst="rect">
            <a:avLst/>
          </a:prstGeom>
        </p:spPr>
        <p:txBody>
          <a:bodyPr wrap="square">
            <a:spAutoFit/>
          </a:bodyPr>
          <a:lstStyle/>
          <a:p>
            <a:r>
              <a:rPr lang="en-US" sz="2400" b="1" dirty="0" smtClean="0">
                <a:solidFill>
                  <a:srgbClr val="000000"/>
                </a:solidFill>
                <a:latin typeface="Century Gothic" panose="020B0502020202020204" pitchFamily="34" charset="0"/>
              </a:rPr>
              <a:t>Jamaica Social Investment Fund </a:t>
            </a:r>
            <a:endParaRPr lang="en-US" sz="2400" dirty="0">
              <a:latin typeface="Century Gothic" panose="020B0502020202020204" pitchFamily="34" charset="0"/>
            </a:endParaRPr>
          </a:p>
        </p:txBody>
      </p:sp>
      <p:sp>
        <p:nvSpPr>
          <p:cNvPr id="10" name="Content Placeholder 6"/>
          <p:cNvSpPr txBox="1">
            <a:spLocks/>
          </p:cNvSpPr>
          <p:nvPr/>
        </p:nvSpPr>
        <p:spPr>
          <a:xfrm>
            <a:off x="7690005" y="2503596"/>
            <a:ext cx="3644884" cy="3392707"/>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Established in 1996</a:t>
            </a:r>
          </a:p>
          <a:p>
            <a:r>
              <a:rPr lang="en-US" dirty="0"/>
              <a:t>The Fund was designed primarily to channel resources to small-scaled community based </a:t>
            </a:r>
            <a:r>
              <a:rPr lang="en-US" dirty="0" smtClean="0"/>
              <a:t>projects. It addresses </a:t>
            </a:r>
            <a:r>
              <a:rPr lang="en-US" dirty="0"/>
              <a:t>the immediate demands of communities in a manner that is quick, efficient, effective, transparent and non-partisan.</a:t>
            </a:r>
          </a:p>
        </p:txBody>
      </p:sp>
      <p:pic>
        <p:nvPicPr>
          <p:cNvPr id="8" name="Picture 2" descr="http://www.dogoodjamaica.org/resize/image/w:220/h:180/q:100/zc:2/app/webroot/images/JSIF%20Logo.jpg"/>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113874" y="5896303"/>
            <a:ext cx="1002018" cy="862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9075701"/>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9000"/>
            <a:lum/>
          </a:blip>
          <a:srcRect/>
          <a:stretch>
            <a:fillRect l="-8000" r="-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Tourism Development Co.</a:t>
            </a:r>
            <a:endParaRPr lang="en-US" dirty="0"/>
          </a:p>
        </p:txBody>
      </p:sp>
      <p:sp>
        <p:nvSpPr>
          <p:cNvPr id="5" name="Text Placeholder 4"/>
          <p:cNvSpPr>
            <a:spLocks noGrp="1"/>
          </p:cNvSpPr>
          <p:nvPr>
            <p:ph type="body" idx="1"/>
          </p:nvPr>
        </p:nvSpPr>
        <p:spPr/>
        <p:txBody>
          <a:bodyPr/>
          <a:lstStyle/>
          <a:p>
            <a:r>
              <a:rPr lang="en-US" dirty="0" smtClean="0"/>
              <a:t>Development Services</a:t>
            </a:r>
            <a:endParaRPr lang="en-US" dirty="0"/>
          </a:p>
        </p:txBody>
      </p:sp>
      <p:sp>
        <p:nvSpPr>
          <p:cNvPr id="6" name="Content Placeholder 5"/>
          <p:cNvSpPr>
            <a:spLocks noGrp="1"/>
          </p:cNvSpPr>
          <p:nvPr>
            <p:ph sz="half" idx="2"/>
          </p:nvPr>
        </p:nvSpPr>
        <p:spPr/>
        <p:txBody>
          <a:bodyPr/>
          <a:lstStyle/>
          <a:p>
            <a:r>
              <a:rPr lang="en-US" dirty="0" smtClean="0"/>
              <a:t>Training</a:t>
            </a:r>
          </a:p>
          <a:p>
            <a:r>
              <a:rPr lang="en-US" dirty="0" smtClean="0"/>
              <a:t>Signage</a:t>
            </a:r>
          </a:p>
          <a:p>
            <a:r>
              <a:rPr lang="en-US" dirty="0" smtClean="0"/>
              <a:t>Visitor Safety &amp; Security</a:t>
            </a:r>
          </a:p>
          <a:p>
            <a:r>
              <a:rPr lang="en-US" dirty="0" smtClean="0">
                <a:hlinkClick r:id="rId4" action="ppaction://hlinkfile"/>
              </a:rPr>
              <a:t>Licensure</a:t>
            </a:r>
            <a:endParaRPr lang="en-US" dirty="0" smtClean="0"/>
          </a:p>
          <a:p>
            <a:r>
              <a:rPr lang="en-US" dirty="0" smtClean="0"/>
              <a:t>Environmental Care</a:t>
            </a:r>
          </a:p>
          <a:p>
            <a:r>
              <a:rPr lang="en-US" dirty="0" smtClean="0"/>
              <a:t>Disaster management plan</a:t>
            </a:r>
            <a:endParaRPr lang="en-US" dirty="0"/>
          </a:p>
        </p:txBody>
      </p:sp>
      <p:sp>
        <p:nvSpPr>
          <p:cNvPr id="7" name="Text Placeholder 6"/>
          <p:cNvSpPr>
            <a:spLocks noGrp="1"/>
          </p:cNvSpPr>
          <p:nvPr>
            <p:ph type="body" sz="quarter" idx="3"/>
          </p:nvPr>
        </p:nvSpPr>
        <p:spPr/>
        <p:txBody>
          <a:bodyPr/>
          <a:lstStyle/>
          <a:p>
            <a:r>
              <a:rPr lang="en-US" dirty="0" err="1" smtClean="0"/>
              <a:t>Accompong</a:t>
            </a:r>
            <a:r>
              <a:rPr lang="en-US" dirty="0" smtClean="0"/>
              <a:t> Village Relationship</a:t>
            </a:r>
            <a:endParaRPr lang="en-US" dirty="0"/>
          </a:p>
        </p:txBody>
      </p:sp>
      <p:sp>
        <p:nvSpPr>
          <p:cNvPr id="8" name="Content Placeholder 7"/>
          <p:cNvSpPr>
            <a:spLocks noGrp="1"/>
          </p:cNvSpPr>
          <p:nvPr>
            <p:ph sz="quarter" idx="4"/>
          </p:nvPr>
        </p:nvSpPr>
        <p:spPr/>
        <p:txBody>
          <a:bodyPr/>
          <a:lstStyle/>
          <a:p>
            <a:r>
              <a:rPr lang="en-US" dirty="0" smtClean="0"/>
              <a:t>Provided toilets for the school</a:t>
            </a:r>
          </a:p>
          <a:p>
            <a:r>
              <a:rPr lang="en-US" dirty="0" smtClean="0"/>
              <a:t>Fixed roads</a:t>
            </a:r>
          </a:p>
          <a:p>
            <a:r>
              <a:rPr lang="en-US" dirty="0" smtClean="0"/>
              <a:t>Trained tour guides</a:t>
            </a:r>
          </a:p>
          <a:p>
            <a:r>
              <a:rPr lang="en-US" dirty="0" smtClean="0"/>
              <a:t>Assist with annual festival</a:t>
            </a:r>
          </a:p>
          <a:p>
            <a:r>
              <a:rPr lang="en-US" dirty="0" smtClean="0"/>
              <a:t>Museum operations</a:t>
            </a:r>
            <a:endParaRPr lang="en-US" dirty="0"/>
          </a:p>
        </p:txBody>
      </p:sp>
      <p:sp>
        <p:nvSpPr>
          <p:cNvPr id="3" name="AutoShape 2" descr="20160616_110919"/>
          <p:cNvSpPr>
            <a:spLocks noChangeAspect="1" noChangeArrowheads="1"/>
          </p:cNvSpPr>
          <p:nvPr/>
        </p:nvSpPr>
        <p:spPr bwMode="auto">
          <a:xfrm>
            <a:off x="155575" y="-2628900"/>
            <a:ext cx="9753600" cy="5486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p:cNvPicPr>
            <a:picLocks noChangeAspect="1"/>
          </p:cNvPicPr>
          <p:nvPr/>
        </p:nvPicPr>
        <p:blipFill rotWithShape="1">
          <a:blip r:embed="rId5"/>
          <a:srcRect l="26401" t="13937" r="35237" b="24760"/>
          <a:stretch/>
        </p:blipFill>
        <p:spPr>
          <a:xfrm>
            <a:off x="8763794" y="120945"/>
            <a:ext cx="2017987" cy="1813921"/>
          </a:xfrm>
          <a:prstGeom prst="rect">
            <a:avLst/>
          </a:prstGeom>
        </p:spPr>
      </p:pic>
    </p:spTree>
    <p:extLst>
      <p:ext uri="{BB962C8B-B14F-4D97-AF65-F5344CB8AC3E}">
        <p14:creationId xmlns:p14="http://schemas.microsoft.com/office/powerpoint/2010/main" val="3743574568"/>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imple">
      <a:majorFont>
        <a:latin typeface="Arial Rounded MT Bold"/>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1079</TotalTime>
  <Words>2982</Words>
  <Application>Microsoft Office PowerPoint</Application>
  <PresentationFormat>Widescreen</PresentationFormat>
  <Paragraphs>244</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Arial Rounded MT Bold</vt:lpstr>
      <vt:lpstr>Calibri</vt:lpstr>
      <vt:lpstr>Century Gothic</vt:lpstr>
      <vt:lpstr>Office Theme</vt:lpstr>
      <vt:lpstr>Preserving Maroon Heritage:  The Accompong Museum </vt:lpstr>
      <vt:lpstr>Accompong Maroon St. Elizabeth Parish, Jamaica</vt:lpstr>
      <vt:lpstr>History of Jamaica</vt:lpstr>
      <vt:lpstr>History of Jamaican Maroons</vt:lpstr>
      <vt:lpstr>History of Jamaican Maroons (Con’d)</vt:lpstr>
      <vt:lpstr>PowerPoint Presentation</vt:lpstr>
      <vt:lpstr>Government Recognized Maroon Towns</vt:lpstr>
      <vt:lpstr>Government Oversight</vt:lpstr>
      <vt:lpstr>Tourism Development Co.</vt:lpstr>
      <vt:lpstr>Accompong Village Tourism</vt:lpstr>
      <vt:lpstr>Challenges</vt:lpstr>
      <vt:lpstr>Accompong Tour &amp; Museum Photos</vt:lpstr>
    </vt:vector>
  </TitlesOfParts>
  <Company>Smithsonian Institution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Kassie Edwards</dc:creator>
  <cp:lastModifiedBy>Edwards, Kassie</cp:lastModifiedBy>
  <cp:revision>87</cp:revision>
  <dcterms:created xsi:type="dcterms:W3CDTF">2017-07-27T17:30:01Z</dcterms:created>
  <dcterms:modified xsi:type="dcterms:W3CDTF">2017-10-19T22:30:23Z</dcterms:modified>
</cp:coreProperties>
</file>