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31" r:id="rId2"/>
    <p:sldId id="334" r:id="rId3"/>
    <p:sldId id="338" r:id="rId4"/>
    <p:sldId id="257" r:id="rId5"/>
    <p:sldId id="361" r:id="rId6"/>
    <p:sldId id="362" r:id="rId7"/>
    <p:sldId id="363" r:id="rId8"/>
    <p:sldId id="340" r:id="rId9"/>
    <p:sldId id="359" r:id="rId10"/>
    <p:sldId id="348" r:id="rId11"/>
    <p:sldId id="364" r:id="rId12"/>
    <p:sldId id="342" r:id="rId13"/>
    <p:sldId id="343" r:id="rId14"/>
    <p:sldId id="344" r:id="rId15"/>
    <p:sldId id="345" r:id="rId16"/>
    <p:sldId id="346" r:id="rId17"/>
    <p:sldId id="347" r:id="rId18"/>
    <p:sldId id="350" r:id="rId19"/>
    <p:sldId id="349" r:id="rId20"/>
    <p:sldId id="352" r:id="rId21"/>
    <p:sldId id="367" r:id="rId22"/>
    <p:sldId id="353" r:id="rId23"/>
    <p:sldId id="351" r:id="rId24"/>
    <p:sldId id="360" r:id="rId25"/>
    <p:sldId id="354" r:id="rId26"/>
    <p:sldId id="365" r:id="rId27"/>
    <p:sldId id="355" r:id="rId28"/>
    <p:sldId id="357" r:id="rId29"/>
    <p:sldId id="356" r:id="rId30"/>
    <p:sldId id="358" r:id="rId31"/>
    <p:sldId id="366" r:id="rId32"/>
    <p:sldId id="31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E28BFF"/>
    <a:srgbClr val="73BF16"/>
    <a:srgbClr val="FFA51F"/>
    <a:srgbClr val="FD5C84"/>
    <a:srgbClr val="261BFF"/>
    <a:srgbClr val="00C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7321" autoAdjust="0"/>
  </p:normalViewPr>
  <p:slideViewPr>
    <p:cSldViewPr snapToGrid="0" showGuides="1">
      <p:cViewPr varScale="1">
        <p:scale>
          <a:sx n="75" d="100"/>
          <a:sy n="75" d="100"/>
        </p:scale>
        <p:origin x="1308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A7783-D8B2-4120-9889-71D33C68BD0D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F3A91-4A21-41BC-9029-CA0316E7B2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13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INITIATED IN 2018, STARTED 2019 / </a:t>
            </a:r>
          </a:p>
          <a:p>
            <a:endParaRPr lang="en-US" dirty="0"/>
          </a:p>
          <a:p>
            <a:r>
              <a:rPr lang="en-US" dirty="0"/>
              <a:t>6 OTHER RESEARCH TEAMS FROM US, CANADA, UK, EUROPE</a:t>
            </a:r>
          </a:p>
          <a:p>
            <a:endParaRPr lang="en-US" dirty="0"/>
          </a:p>
          <a:p>
            <a:r>
              <a:rPr lang="en-US" dirty="0"/>
              <a:t>NANCY MICKLEWRIGHT</a:t>
            </a:r>
          </a:p>
          <a:p>
            <a:r>
              <a:rPr lang="en-US" dirty="0"/>
              <a:t>SANA MIRZA</a:t>
            </a:r>
          </a:p>
          <a:p>
            <a:r>
              <a:rPr lang="en-US" dirty="0"/>
              <a:t>ZEYNEP SIMAVI</a:t>
            </a:r>
          </a:p>
          <a:p>
            <a:endParaRPr lang="en-US" dirty="0"/>
          </a:p>
          <a:p>
            <a:r>
              <a:rPr lang="en-US" dirty="0"/>
              <a:t>WEEK IN PITTSBURGH / MANY MEETINGS / CHECK-INS</a:t>
            </a:r>
          </a:p>
          <a:p>
            <a:endParaRPr lang="en-US" dirty="0"/>
          </a:p>
          <a:p>
            <a:r>
              <a:rPr lang="en-US" dirty="0"/>
              <a:t>MUST SAY: A SUPERB WORKSHOP – EXCELLENT ON ALL LEVEL</a:t>
            </a:r>
          </a:p>
          <a:p>
            <a:r>
              <a:rPr lang="en-US" dirty="0"/>
              <a:t>GREAT SUPPORT FROM VERY SMART, HELPFUL PEOPLE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603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48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888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34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668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137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36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295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34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ATTENTION TO PROVENANCE-RELATED NETWORKS</a:t>
            </a:r>
          </a:p>
          <a:p>
            <a:endParaRPr lang="en-US" dirty="0"/>
          </a:p>
          <a:p>
            <a:r>
              <a:rPr lang="en-US" dirty="0"/>
              <a:t>WWI-RESEARCH RELATED</a:t>
            </a:r>
          </a:p>
          <a:p>
            <a:endParaRPr lang="en-US" dirty="0"/>
          </a:p>
          <a:p>
            <a:r>
              <a:rPr lang="en-US" dirty="0"/>
              <a:t>OVERALL EX-COLLECTION CONSTITUENTS IN TMS FOR ALL OBJECTS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3733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OVERALL EX-COLLECTION CONSTITUENTS IN TMS FOR ALL OBJECTS 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CONNECTED ONLY TO EACH OTHER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7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14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089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 3 LAYERS OF PROVENANCE: LAYER 2</a:t>
            </a:r>
          </a:p>
          <a:p>
            <a:endParaRPr lang="en-US" dirty="0"/>
          </a:p>
          <a:p>
            <a:r>
              <a:rPr lang="en-US" dirty="0"/>
              <a:t>WORKS WELL FOR US – IMPROVES GOOGLE SEARCH</a:t>
            </a:r>
          </a:p>
          <a:p>
            <a:endParaRPr lang="en-US" dirty="0"/>
          </a:p>
          <a:p>
            <a:r>
              <a:rPr lang="en-US" dirty="0"/>
              <a:t>CONSTITUENT RECORDS PROVIDE PLATFORM FOR BIO DATA, ONLINE RECORDS</a:t>
            </a:r>
          </a:p>
          <a:p>
            <a:endParaRPr lang="en-US" dirty="0"/>
          </a:p>
          <a:p>
            <a:r>
              <a:rPr lang="en-US" dirty="0"/>
              <a:t>ASSOCIATIONS CREATED MOSTLY FAMILY-RELATED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7901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FULL ASSOCIATIONS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000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MUST COMPILE A DISTINCT LIST OF A TRANSACTION-BASED LINKS BTWN CONSTITUENTS</a:t>
            </a:r>
          </a:p>
          <a:p>
            <a:r>
              <a:rPr lang="en-US" dirty="0"/>
              <a:t>OPTION: SINGLE LINK / </a:t>
            </a:r>
          </a:p>
          <a:p>
            <a:r>
              <a:rPr lang="en-US" dirty="0"/>
              <a:t>OPTION: AT MOST, SINGLE LINK WITH COUNT OF CONNECTIONS / </a:t>
            </a:r>
          </a:p>
          <a:p>
            <a:r>
              <a:rPr lang="en-US" dirty="0"/>
              <a:t>LACK OF EVENT DATA / </a:t>
            </a:r>
          </a:p>
          <a:p>
            <a:r>
              <a:rPr lang="en-US" dirty="0"/>
              <a:t>TESTED FEASIBILITY OF EVENT RECORDS LONG AGO /</a:t>
            </a:r>
          </a:p>
          <a:p>
            <a:r>
              <a:rPr lang="en-US" dirty="0"/>
              <a:t>HAVING A VISIBLE TRANSACTION-BASED NETWORK WOULD BE HELPFUL /</a:t>
            </a:r>
          </a:p>
          <a:p>
            <a:r>
              <a:rPr lang="en-US" dirty="0"/>
              <a:t>WHAT DO PROVENANCE RESEARCHERS THINK?  WHAT DO THEY NEED?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545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DILEMMA OF MODELING PROVENANCE FOR DATA / </a:t>
            </a:r>
          </a:p>
          <a:p>
            <a:r>
              <a:rPr lang="en-US" dirty="0"/>
              <a:t>LACK OF EVENT RECORDS /</a:t>
            </a:r>
          </a:p>
          <a:p>
            <a:r>
              <a:rPr lang="en-US" dirty="0"/>
              <a:t>WORK ON CIDOC-CRM &amp; LINKED DATA / </a:t>
            </a:r>
          </a:p>
          <a:p>
            <a:r>
              <a:rPr lang="en-US" dirty="0"/>
              <a:t>3 LAYERS OF PROVENANCE / </a:t>
            </a:r>
          </a:p>
          <a:p>
            <a:r>
              <a:rPr lang="en-US" dirty="0"/>
              <a:t>AGAIN, WHAT DO PROVENANCE RESEARCHERS NEED?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0574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 EXAMPLES OF WHAT NETWORK DATA CAN PROVIDE / HERE ARE SOME EXAMPLES:</a:t>
            </a:r>
          </a:p>
          <a:p>
            <a:r>
              <a:rPr lang="en-US" dirty="0"/>
              <a:t>FOR VISUALIZATION</a:t>
            </a:r>
          </a:p>
          <a:p>
            <a:r>
              <a:rPr lang="en-US" dirty="0"/>
              <a:t>FOR SEARCH</a:t>
            </a:r>
          </a:p>
          <a:p>
            <a:r>
              <a:rPr lang="en-US" dirty="0"/>
              <a:t>ANOTHER WAY OF THINKING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5392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HARVARD’S VISUALIZING HISTORICAL NETWORKS / SIMPLE SEARCH 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295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SNAC INITIATIVE AMONG ARCHIVES / </a:t>
            </a:r>
          </a:p>
          <a:p>
            <a:r>
              <a:rPr lang="en-US" dirty="0"/>
              <a:t>LIMITED BY PARTICIPATION? / </a:t>
            </a:r>
          </a:p>
          <a:p>
            <a:r>
              <a:rPr lang="en-US" dirty="0"/>
              <a:t>PROMISING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075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PURSUE A NETWORK GRAPH FOR VISUALIZING PROVENANCE?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304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MINIMUM, NETWORK GRAPH PROVIDES ACCESS TO DATA AT MANY LEVELS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3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SEPARATE CSV FILES WHEN DONE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F3A91-4A21-41BC-9029-CA0316E7B2D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001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 AS VISUALIZATION TOOL / QUANTITATIVE, QUALITATIVE ACHIEVED BY WEIGHTING / GEOSPATIAL AND TIME DATA ALLOWS DYNAMIC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450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ALGORYTHIMS AT WORK – TO UNDERSTAND INFLUENCE OF CERTAIN NODES / </a:t>
            </a:r>
          </a:p>
          <a:p>
            <a:endParaRPr lang="en-US" dirty="0"/>
          </a:p>
          <a:p>
            <a:r>
              <a:rPr lang="en-US" dirty="0"/>
              <a:t>TYPES OF CENTRALITY: </a:t>
            </a:r>
          </a:p>
          <a:p>
            <a:r>
              <a:rPr lang="en-US" dirty="0"/>
              <a:t>CLOSENESS: A MEASURE OF THE CENTRALITY-DISTANCE TO OTHER NODES</a:t>
            </a:r>
          </a:p>
          <a:p>
            <a:r>
              <a:rPr lang="en-US" dirty="0"/>
              <a:t>BETWEENNESS: QUANTIFIES THE # OF TIMES A NODE ACTS AS A BRIDGE BETWEEN OTHER NODES ALONG THE SHORTEST PATH</a:t>
            </a:r>
          </a:p>
          <a:p>
            <a:r>
              <a:rPr lang="en-US" dirty="0"/>
              <a:t>EIGENVECTOR: A MEASURE OF INFLUENCE; A SCORING OF INFLUENCE, BASED ON CONNECTION TO OTHER INFLUENTIAL NODES</a:t>
            </a:r>
          </a:p>
          <a:p>
            <a:endParaRPr lang="en-US" dirty="0"/>
          </a:p>
          <a:p>
            <a:r>
              <a:rPr lang="en-US" dirty="0"/>
              <a:t>MODULARITY: A MEASURE OF THE DIVISION OF THE GRAPH INTO CLUSTERS, OR GROUPS.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THOUGH FREER’S COLLECTING WELL-STUDIED, AREA OF ANCIENT NEAR EASTERN &amp; ISLAMIC NOT AS MUCH. EGYPT YES – PRIOR RESEARCH HELPED</a:t>
            </a:r>
          </a:p>
          <a:p>
            <a:r>
              <a:rPr lang="en-US" dirty="0"/>
              <a:t>WE HAD TO BE AGNOSTIC TO OUTCOME / </a:t>
            </a:r>
          </a:p>
          <a:p>
            <a:endParaRPr lang="en-US" dirty="0"/>
          </a:p>
          <a:p>
            <a:r>
              <a:rPr lang="en-US" dirty="0"/>
              <a:t>MUCH OF THE WORK WAS VERIFYING IDENTIES, REFINING DATA VIA OPENREFINE, DATA ENTRY BACK INTO TMS</a:t>
            </a:r>
          </a:p>
          <a:p>
            <a:endParaRPr lang="en-US" dirty="0"/>
          </a:p>
          <a:p>
            <a:r>
              <a:rPr lang="en-US" dirty="0"/>
              <a:t>4 TRIPS TO EUROPE AND ASIA – WE FOCUSED ON ONE</a:t>
            </a:r>
          </a:p>
          <a:p>
            <a:endParaRPr lang="en-US" dirty="0"/>
          </a:p>
          <a:p>
            <a:r>
              <a:rPr lang="en-US" dirty="0"/>
              <a:t>DISPARITY BETWEEN TWO SETS OF DATA AT FIRST DIFFICULT /</a:t>
            </a:r>
          </a:p>
          <a:p>
            <a:endParaRPr lang="en-US" dirty="0"/>
          </a:p>
          <a:p>
            <a:r>
              <a:rPr lang="en-US" dirty="0"/>
              <a:t>CARE TAKEN TO BE VERY CLEAR ABOUT SETS WITHIN:</a:t>
            </a:r>
          </a:p>
          <a:p>
            <a:endParaRPr lang="en-US" dirty="0"/>
          </a:p>
          <a:p>
            <a:r>
              <a:rPr lang="en-US" dirty="0"/>
              <a:t>DIARY DATA ; CLF SOURCES ; CLF SOURCES DURING PERIOD ; CLF SOURCES FROM FOCUS AREA DURING PERIOD /</a:t>
            </a:r>
          </a:p>
          <a:p>
            <a:endParaRPr lang="en-US" dirty="0"/>
          </a:p>
          <a:p>
            <a:r>
              <a:rPr lang="en-US" dirty="0"/>
              <a:t>BUT INCLUSION OF OVERALL ACQUISITIONS DATA FRAMED THE AREAS OF RESEARCH FOCUS / </a:t>
            </a:r>
          </a:p>
          <a:p>
            <a:r>
              <a:rPr lang="en-US" dirty="0"/>
              <a:t>1907-09 A WINDOW DURING PIVOTAL YEAR OF 1906 – GIFT TO SMITHSONIAN 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03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LEARN NEW THINGS  / APPLICATION TO PROVENANCE / SHORT NMAA PROVENANCE HISTORY / OVER 23,000 RECORDS W SOME PROVENANCE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74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PRIOR EXAMPLE OF SONIA’S RESEARCH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6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FB990F-DEC3-D34E-B0BE-90B5C583CA3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6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DD2C0-8A78-4684-ACA6-9EFA30C66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6BDE2-F04F-43D7-BACD-B7C143548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ABF0-3E6D-46BE-9A64-B47930B77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F7C65-32A9-4595-8AAF-434D6F16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4855A-5078-4DAF-A468-6A7C0DEDF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9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BF14C-F034-4C5A-B3C3-DB76428F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CF17A4-7FEA-461C-A693-72519EBB1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9A45C-5904-4622-9C1F-0BD61B90C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83791-5A45-4A6A-B8B2-75FD8BD66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FCCF8-3FA8-4B33-A2DD-35983AADB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FAF045-0614-49CB-AED4-56111C59BA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281C08-03C2-48B6-B1C0-1126FFD33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B6B21-C455-4F0B-90C7-65E12F157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510AF7-78AC-463B-9EEC-E7F05E91E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E057-35C9-42F3-88B1-C4D4E7756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8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D37F2-393B-40C3-933E-1D3A589EF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AE481-86AD-4755-8DA5-30CB75653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F4F22-FC96-4A12-BAB8-92D1A9D9F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96A5F-ECC3-4E91-8E8E-AA21AA37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6E2B1-DA0E-4D53-BB15-246BB3C4E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53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74660-85B4-4D04-91FA-2AB4027F0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2EC9F-C1D8-4CC0-ADB6-24C070AC8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E7EA0-82CD-4E20-AAF0-5E991D6EA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5B50E-D8FC-4CF1-83DC-87C00E2CC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4AB9C-9EEA-424F-AA8C-2AF8CCBA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73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0D40B-2BCE-4A96-8A46-CBC2EF7E6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7DFA6-9EEC-45D8-9270-934C4E7100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EEC87-CE70-4938-B4C8-6FB12C529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C829C6-0E75-4C36-931E-1DD29D8E4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18516-23ED-4415-ABBF-0384342C3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E90C7-A322-4E94-B09D-13FFD4828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7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9393-ED37-48C7-AC99-99F452B06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0AA03-AC64-4582-93B2-ADE33B27F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E5067B-A208-4DDE-B5EF-5609CDF5B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64D0FF-85E1-42C4-B336-3EFB50C4F8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2D18C2-A0ED-4E7D-B39C-861DC84E0A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657C8-AD7D-44EB-987E-58E05BCB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6D8DB2-264E-4BAE-8DED-6F13F2F66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6548F3-86E9-4FAB-9CDB-E0C7D193A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9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867AB-1D6B-4B65-B016-628C63FD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B27938-F98E-4224-8B2B-4E5F3DD27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A349A-7CD4-429F-B631-358572598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064BC-1DCE-4A6D-9783-F8C35DE4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3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735888-F9E1-4A66-BCC8-C86A11395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FB9043-5D21-42BF-88A4-6549EDAC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29BB0-8D99-4252-A1A8-5F9DB688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4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CC448-A56D-4DB1-8008-415D0E507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DB844-649C-46D4-83A3-1651E7092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49BB2-DD68-4A3F-BAC6-1024E7151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92769-0B0B-4556-9616-4CE25BD35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C45C7-925D-4A48-92B1-DCEF5698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340EC1-EC15-4CA5-B9A7-420B7298F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8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84363-AA3D-4E80-8CE0-D786E4A75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7B143-BBA6-409B-B4E7-B9A5ABB24D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CEE0E-71C3-42C9-B4BF-25E6D3F81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F41CB-4403-4ABC-8AB3-9B496647B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F5979-89DA-4B57-837B-9F062930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F6868-AE5C-4BB7-9A7D-F89B662EF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6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46CC43-0C0B-4E21-BF42-FF2E66F7D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56595-3FF8-45C0-81DA-BDFC4B733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85B26-0B67-4BA8-A65E-6CAF97AF6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9E344-E7C6-4BFF-8081-AC4477E566A4}" type="datetimeFigureOut">
              <a:rPr lang="en-US" smtClean="0"/>
              <a:t>12/21/2021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CA7DF-3C21-487F-927F-29BD4E1AE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02063-870D-44FA-B0DC-127E1C8B70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5896-D14E-440E-8AE2-2E36D0E32C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0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FDAD3B1-151F-B244-A7C0-243D8263DF96}"/>
              </a:ext>
            </a:extLst>
          </p:cNvPr>
          <p:cNvSpPr/>
          <p:nvPr/>
        </p:nvSpPr>
        <p:spPr>
          <a:xfrm>
            <a:off x="-1" y="1364566"/>
            <a:ext cx="5493435" cy="54934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735318A-3A33-8148-85A3-AC609E908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275" y="2096822"/>
            <a:ext cx="5105399" cy="4444438"/>
          </a:xfrm>
          <a:noFill/>
        </p:spPr>
        <p:txBody>
          <a:bodyPr vert="horz" lIns="0" tIns="45720" rIns="91440" bIns="45720" rtlCol="0" anchor="t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 Analysis, Collections Data, and Provenance</a:t>
            </a:r>
            <a:b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Jeffrey Smith</a:t>
            </a:r>
            <a:b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Assistant Registrar for Collections Management</a:t>
            </a:r>
            <a:br>
              <a:rPr lang="en-US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smithje@si.edu</a:t>
            </a:r>
            <a:b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CIMC Meeting, November 17, 2021</a:t>
            </a:r>
            <a:b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B96F05-2E41-484F-803D-5A5A9FE8EE63}"/>
              </a:ext>
            </a:extLst>
          </p:cNvPr>
          <p:cNvSpPr/>
          <p:nvPr/>
        </p:nvSpPr>
        <p:spPr>
          <a:xfrm>
            <a:off x="0" y="0"/>
            <a:ext cx="12192000" cy="1364566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>
                <a:noFill/>
              </a:ln>
              <a:noFill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1A722-7157-D147-8A7A-03541EEFA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34986" b="74419"/>
          <a:stretch/>
        </p:blipFill>
        <p:spPr>
          <a:xfrm>
            <a:off x="585466" y="316740"/>
            <a:ext cx="4308506" cy="8120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35CD6C-D0CD-0248-8C1B-20F7BEE98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085"/>
          <a:stretch/>
        </p:blipFill>
        <p:spPr>
          <a:xfrm>
            <a:off x="8651460" y="182990"/>
            <a:ext cx="2955074" cy="9632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3B10DB-EEA9-4630-B00D-8384E7DA2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675" y="1364566"/>
            <a:ext cx="7376792" cy="54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3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AC35B0-2488-4D25-A942-973CF3655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322" y="1099664"/>
            <a:ext cx="6230125" cy="5578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118172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Recording and Managing Network data in TMS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37854F-1F6E-4B55-9CA2-6DE0FE449968}"/>
              </a:ext>
            </a:extLst>
          </p:cNvPr>
          <p:cNvSpPr txBox="1"/>
          <p:nvPr/>
        </p:nvSpPr>
        <p:spPr>
          <a:xfrm>
            <a:off x="543697" y="1736092"/>
            <a:ext cx="47741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Sonia Coman-Ernstoff</a:t>
            </a:r>
          </a:p>
          <a:p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 analysis of Charles Lang Freer’s</a:t>
            </a:r>
          </a:p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 sources for</a:t>
            </a:r>
          </a:p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Japanese ceramics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1CFBC9-F13A-4B73-9D78-43233C1B38FC}"/>
              </a:ext>
            </a:extLst>
          </p:cNvPr>
          <p:cNvSpPr txBox="1"/>
          <p:nvPr/>
        </p:nvSpPr>
        <p:spPr>
          <a:xfrm>
            <a:off x="540836" y="6400800"/>
            <a:ext cx="4688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(Graph created by Jeffrey Smith)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30030B-4BED-4420-9EE3-80E098655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64" y="3193554"/>
            <a:ext cx="3869922" cy="16380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6455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118172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Recording and Managing Network data in TMS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1742D6-1319-4347-8130-0E5598E6B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53" y="3086253"/>
            <a:ext cx="3219048" cy="2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09932D-758E-4318-83D5-39031890B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314824"/>
            <a:ext cx="3457143" cy="1142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D6B978-94EA-44BF-87E3-1B5580BC5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86253"/>
            <a:ext cx="2580952" cy="19619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0E4442-5D68-4539-B913-F6CEF163EDB0}"/>
              </a:ext>
            </a:extLst>
          </p:cNvPr>
          <p:cNvSpPr txBox="1"/>
          <p:nvPr/>
        </p:nvSpPr>
        <p:spPr>
          <a:xfrm>
            <a:off x="742950" y="2591328"/>
            <a:ext cx="4779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Constituent Associations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1312BB-D0AB-41EC-B74E-A2C5EB6B52A9}"/>
              </a:ext>
            </a:extLst>
          </p:cNvPr>
          <p:cNvSpPr txBox="1"/>
          <p:nvPr/>
        </p:nvSpPr>
        <p:spPr>
          <a:xfrm>
            <a:off x="6000951" y="2591328"/>
            <a:ext cx="4779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Thesaurus terms for project management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98D4FC-AB9F-4D8C-99FE-DE09CA078415}"/>
              </a:ext>
            </a:extLst>
          </p:cNvPr>
          <p:cNvSpPr txBox="1"/>
          <p:nvPr/>
        </p:nvSpPr>
        <p:spPr>
          <a:xfrm>
            <a:off x="543697" y="1202242"/>
            <a:ext cx="10659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allow for growth of network data in TMS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selectively mark data related to a research project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36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B3521DB7-12CA-4CE5-AFA8-4EFA234A0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-420189"/>
            <a:ext cx="8534400" cy="853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Ego Network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24EF5B-4E78-4D92-88F3-7C27A0BC0CE5}"/>
              </a:ext>
            </a:extLst>
          </p:cNvPr>
          <p:cNvGrpSpPr/>
          <p:nvPr/>
        </p:nvGrpSpPr>
        <p:grpSpPr>
          <a:xfrm>
            <a:off x="543697" y="1299675"/>
            <a:ext cx="1477607" cy="1833482"/>
            <a:chOff x="543697" y="1379778"/>
            <a:chExt cx="1477607" cy="183348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B2127A8-E1BF-496C-865D-A4BA39954E13}"/>
                </a:ext>
              </a:extLst>
            </p:cNvPr>
            <p:cNvGrpSpPr/>
            <p:nvPr/>
          </p:nvGrpSpPr>
          <p:grpSpPr>
            <a:xfrm>
              <a:off x="543697" y="1428910"/>
              <a:ext cx="196515" cy="1722450"/>
              <a:chOff x="629653" y="1459832"/>
              <a:chExt cx="196515" cy="172245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8EF8335A-07BF-42D4-936A-9DBE47958575}"/>
                  </a:ext>
                </a:extLst>
              </p:cNvPr>
              <p:cNvSpPr/>
              <p:nvPr/>
            </p:nvSpPr>
            <p:spPr>
              <a:xfrm>
                <a:off x="633663" y="2045154"/>
                <a:ext cx="192505" cy="192505"/>
              </a:xfrm>
              <a:prstGeom prst="ellipse">
                <a:avLst/>
              </a:prstGeom>
              <a:solidFill>
                <a:srgbClr val="261BFF"/>
              </a:solidFill>
              <a:ln w="6350">
                <a:solidFill>
                  <a:srgbClr val="26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9843B6F0-11AF-44A2-9089-278EBA4E904A}"/>
                  </a:ext>
                </a:extLst>
              </p:cNvPr>
              <p:cNvGrpSpPr/>
              <p:nvPr/>
            </p:nvGrpSpPr>
            <p:grpSpPr>
              <a:xfrm>
                <a:off x="629653" y="1459832"/>
                <a:ext cx="192505" cy="1722450"/>
                <a:chOff x="629653" y="1459832"/>
                <a:chExt cx="192505" cy="1722450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id="{4C989A63-2D05-4766-9CD0-9F120CD1ECB1}"/>
                    </a:ext>
                  </a:extLst>
                </p:cNvPr>
                <p:cNvSpPr/>
                <p:nvPr/>
              </p:nvSpPr>
              <p:spPr>
                <a:xfrm>
                  <a:off x="629653" y="1459832"/>
                  <a:ext cx="192505" cy="192505"/>
                </a:xfrm>
                <a:prstGeom prst="ellipse">
                  <a:avLst/>
                </a:prstGeom>
                <a:solidFill>
                  <a:srgbClr val="E28BFF"/>
                </a:solidFill>
                <a:ln w="6350">
                  <a:solidFill>
                    <a:srgbClr val="E28B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61D6F01-2879-4975-B34E-942BA39FC9B8}"/>
                    </a:ext>
                  </a:extLst>
                </p:cNvPr>
                <p:cNvSpPr/>
                <p:nvPr/>
              </p:nvSpPr>
              <p:spPr>
                <a:xfrm>
                  <a:off x="629653" y="1752493"/>
                  <a:ext cx="192505" cy="192505"/>
                </a:xfrm>
                <a:prstGeom prst="ellipse">
                  <a:avLst/>
                </a:prstGeom>
                <a:solidFill>
                  <a:srgbClr val="00C6FF"/>
                </a:solidFill>
                <a:ln w="6350">
                  <a:solidFill>
                    <a:srgbClr val="00C6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D96768C0-A73E-43FA-B063-213D40B8AA2D}"/>
                    </a:ext>
                  </a:extLst>
                </p:cNvPr>
                <p:cNvSpPr/>
                <p:nvPr/>
              </p:nvSpPr>
              <p:spPr>
                <a:xfrm>
                  <a:off x="629653" y="2365187"/>
                  <a:ext cx="192505" cy="192505"/>
                </a:xfrm>
                <a:prstGeom prst="ellipse">
                  <a:avLst/>
                </a:prstGeom>
                <a:solidFill>
                  <a:srgbClr val="FD5C84"/>
                </a:solidFill>
                <a:ln w="6350">
                  <a:solidFill>
                    <a:srgbClr val="FD5C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EA6B5FA-5DE7-4CAB-AAD3-EA32EE0F743E}"/>
                    </a:ext>
                  </a:extLst>
                </p:cNvPr>
                <p:cNvSpPr/>
                <p:nvPr/>
              </p:nvSpPr>
              <p:spPr>
                <a:xfrm>
                  <a:off x="629653" y="2688794"/>
                  <a:ext cx="192505" cy="192505"/>
                </a:xfrm>
                <a:prstGeom prst="ellipse">
                  <a:avLst/>
                </a:prstGeom>
                <a:solidFill>
                  <a:srgbClr val="FFA51F"/>
                </a:solidFill>
                <a:ln w="6350">
                  <a:solidFill>
                    <a:srgbClr val="FFA51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D0BDE46-062D-42B2-A239-BAF2C90E2A49}"/>
                    </a:ext>
                  </a:extLst>
                </p:cNvPr>
                <p:cNvSpPr/>
                <p:nvPr/>
              </p:nvSpPr>
              <p:spPr>
                <a:xfrm>
                  <a:off x="629653" y="2989777"/>
                  <a:ext cx="192505" cy="192505"/>
                </a:xfrm>
                <a:prstGeom prst="ellipse">
                  <a:avLst/>
                </a:prstGeom>
                <a:solidFill>
                  <a:srgbClr val="73BF16"/>
                </a:solidFill>
                <a:ln w="6350">
                  <a:solidFill>
                    <a:srgbClr val="73BF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2D1F339-D5BC-42B4-AFFA-DC98AAD252C9}"/>
                </a:ext>
              </a:extLst>
            </p:cNvPr>
            <p:cNvSpPr txBox="1"/>
            <p:nvPr/>
          </p:nvSpPr>
          <p:spPr>
            <a:xfrm>
              <a:off x="758153" y="137977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Individual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9DE996-CC70-47E2-8B1A-04DD61B92AD8}"/>
                </a:ext>
              </a:extLst>
            </p:cNvPr>
            <p:cNvSpPr txBox="1"/>
            <p:nvPr/>
          </p:nvSpPr>
          <p:spPr>
            <a:xfrm>
              <a:off x="758153" y="1679323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Business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EBEABA-DEA4-4659-83AE-CF5B6B256E29}"/>
                </a:ext>
              </a:extLst>
            </p:cNvPr>
            <p:cNvSpPr txBox="1"/>
            <p:nvPr/>
          </p:nvSpPr>
          <p:spPr>
            <a:xfrm>
              <a:off x="750258" y="1971984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Institution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C7ED54-ED39-463B-BD63-E91953A109EE}"/>
                </a:ext>
              </a:extLst>
            </p:cNvPr>
            <p:cNvSpPr txBox="1"/>
            <p:nvPr/>
          </p:nvSpPr>
          <p:spPr>
            <a:xfrm>
              <a:off x="736202" y="228772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Couple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F7D5873-97CA-46E3-8ACC-909C228EC951}"/>
                </a:ext>
              </a:extLst>
            </p:cNvPr>
            <p:cNvSpPr txBox="1"/>
            <p:nvPr/>
          </p:nvSpPr>
          <p:spPr>
            <a:xfrm>
              <a:off x="736201" y="2613969"/>
              <a:ext cx="1285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Collection area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40556E2-DEEB-43D2-9E49-C5C9EA36C791}"/>
                </a:ext>
              </a:extLst>
            </p:cNvPr>
            <p:cNvSpPr txBox="1"/>
            <p:nvPr/>
          </p:nvSpPr>
          <p:spPr>
            <a:xfrm>
              <a:off x="736202" y="2936261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9061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F3484A59-1E7B-4B03-8E85-906049E73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399" y="-261257"/>
            <a:ext cx="7406640" cy="7406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8" y="568921"/>
            <a:ext cx="438535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Network without Freer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2B02DA-F958-4F36-91AC-4F44ACD88B10}"/>
              </a:ext>
            </a:extLst>
          </p:cNvPr>
          <p:cNvGrpSpPr/>
          <p:nvPr/>
        </p:nvGrpSpPr>
        <p:grpSpPr>
          <a:xfrm>
            <a:off x="543697" y="1661605"/>
            <a:ext cx="1477607" cy="1833482"/>
            <a:chOff x="543697" y="1379778"/>
            <a:chExt cx="1477607" cy="183348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B0AD09-9436-478A-A585-480EF9ED6757}"/>
                </a:ext>
              </a:extLst>
            </p:cNvPr>
            <p:cNvGrpSpPr/>
            <p:nvPr/>
          </p:nvGrpSpPr>
          <p:grpSpPr>
            <a:xfrm>
              <a:off x="543697" y="1428910"/>
              <a:ext cx="196515" cy="1722450"/>
              <a:chOff x="629653" y="1459832"/>
              <a:chExt cx="196515" cy="172245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83167FC-557E-42DE-A03B-2EDAD2A6B192}"/>
                  </a:ext>
                </a:extLst>
              </p:cNvPr>
              <p:cNvSpPr/>
              <p:nvPr/>
            </p:nvSpPr>
            <p:spPr>
              <a:xfrm>
                <a:off x="633663" y="2045154"/>
                <a:ext cx="192505" cy="192505"/>
              </a:xfrm>
              <a:prstGeom prst="ellipse">
                <a:avLst/>
              </a:prstGeom>
              <a:solidFill>
                <a:srgbClr val="261BFF"/>
              </a:solidFill>
              <a:ln w="6350">
                <a:solidFill>
                  <a:srgbClr val="26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CE51563-6E31-4BF3-B128-72A34E5F9320}"/>
                  </a:ext>
                </a:extLst>
              </p:cNvPr>
              <p:cNvGrpSpPr/>
              <p:nvPr/>
            </p:nvGrpSpPr>
            <p:grpSpPr>
              <a:xfrm>
                <a:off x="629653" y="1459832"/>
                <a:ext cx="192505" cy="1722450"/>
                <a:chOff x="629653" y="1459832"/>
                <a:chExt cx="192505" cy="1722450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B9B8FF2-6D64-40EE-869C-80106D4D4E5F}"/>
                    </a:ext>
                  </a:extLst>
                </p:cNvPr>
                <p:cNvSpPr/>
                <p:nvPr/>
              </p:nvSpPr>
              <p:spPr>
                <a:xfrm>
                  <a:off x="629653" y="1459832"/>
                  <a:ext cx="192505" cy="192505"/>
                </a:xfrm>
                <a:prstGeom prst="ellipse">
                  <a:avLst/>
                </a:prstGeom>
                <a:solidFill>
                  <a:srgbClr val="E28BFF"/>
                </a:solidFill>
                <a:ln w="6350">
                  <a:solidFill>
                    <a:srgbClr val="E28B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D42E6086-5FBD-4CE0-9F33-631158613812}"/>
                    </a:ext>
                  </a:extLst>
                </p:cNvPr>
                <p:cNvSpPr/>
                <p:nvPr/>
              </p:nvSpPr>
              <p:spPr>
                <a:xfrm>
                  <a:off x="629653" y="1752493"/>
                  <a:ext cx="192505" cy="192505"/>
                </a:xfrm>
                <a:prstGeom prst="ellipse">
                  <a:avLst/>
                </a:prstGeom>
                <a:solidFill>
                  <a:srgbClr val="00C6FF"/>
                </a:solidFill>
                <a:ln w="6350">
                  <a:solidFill>
                    <a:srgbClr val="00C6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487A260C-9D45-4AED-B897-EC91F97CCBE4}"/>
                    </a:ext>
                  </a:extLst>
                </p:cNvPr>
                <p:cNvSpPr/>
                <p:nvPr/>
              </p:nvSpPr>
              <p:spPr>
                <a:xfrm>
                  <a:off x="629653" y="2365187"/>
                  <a:ext cx="192505" cy="192505"/>
                </a:xfrm>
                <a:prstGeom prst="ellipse">
                  <a:avLst/>
                </a:prstGeom>
                <a:solidFill>
                  <a:srgbClr val="FD5C84"/>
                </a:solidFill>
                <a:ln w="6350">
                  <a:solidFill>
                    <a:srgbClr val="FD5C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ADAEAB1-0EEF-4D99-A09A-86C0D2235634}"/>
                    </a:ext>
                  </a:extLst>
                </p:cNvPr>
                <p:cNvSpPr/>
                <p:nvPr/>
              </p:nvSpPr>
              <p:spPr>
                <a:xfrm>
                  <a:off x="629653" y="2688794"/>
                  <a:ext cx="192505" cy="192505"/>
                </a:xfrm>
                <a:prstGeom prst="ellipse">
                  <a:avLst/>
                </a:prstGeom>
                <a:solidFill>
                  <a:srgbClr val="FFA51F"/>
                </a:solidFill>
                <a:ln w="6350">
                  <a:solidFill>
                    <a:srgbClr val="FFA51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4339CABF-FA2B-4FCB-84D4-907EB7B0BB74}"/>
                    </a:ext>
                  </a:extLst>
                </p:cNvPr>
                <p:cNvSpPr/>
                <p:nvPr/>
              </p:nvSpPr>
              <p:spPr>
                <a:xfrm>
                  <a:off x="629653" y="2989777"/>
                  <a:ext cx="192505" cy="192505"/>
                </a:xfrm>
                <a:prstGeom prst="ellipse">
                  <a:avLst/>
                </a:prstGeom>
                <a:solidFill>
                  <a:srgbClr val="73BF16"/>
                </a:solidFill>
                <a:ln w="6350">
                  <a:solidFill>
                    <a:srgbClr val="73BF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CFD33A-A71C-4B7E-A7BE-28C3FE2E97D0}"/>
                </a:ext>
              </a:extLst>
            </p:cNvPr>
            <p:cNvSpPr txBox="1"/>
            <p:nvPr/>
          </p:nvSpPr>
          <p:spPr>
            <a:xfrm>
              <a:off x="758153" y="137977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Individual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334F56-0DAF-4C74-A995-C8637541876A}"/>
                </a:ext>
              </a:extLst>
            </p:cNvPr>
            <p:cNvSpPr txBox="1"/>
            <p:nvPr/>
          </p:nvSpPr>
          <p:spPr>
            <a:xfrm>
              <a:off x="758153" y="1679323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Business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FA4779C-1ACC-4F92-9821-A45FC4B70038}"/>
                </a:ext>
              </a:extLst>
            </p:cNvPr>
            <p:cNvSpPr txBox="1"/>
            <p:nvPr/>
          </p:nvSpPr>
          <p:spPr>
            <a:xfrm>
              <a:off x="750258" y="1971984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Institution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B37C20-6696-4098-B991-FFBFD488EDC1}"/>
                </a:ext>
              </a:extLst>
            </p:cNvPr>
            <p:cNvSpPr txBox="1"/>
            <p:nvPr/>
          </p:nvSpPr>
          <p:spPr>
            <a:xfrm>
              <a:off x="736202" y="228772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Couple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130E673-C23E-41DE-B1AF-D5B83A3FE3A3}"/>
                </a:ext>
              </a:extLst>
            </p:cNvPr>
            <p:cNvSpPr txBox="1"/>
            <p:nvPr/>
          </p:nvSpPr>
          <p:spPr>
            <a:xfrm>
              <a:off x="736201" y="2613969"/>
              <a:ext cx="1285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Collection area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BBDA65-6E07-4DE6-94D6-D81828D29D00}"/>
                </a:ext>
              </a:extLst>
            </p:cNvPr>
            <p:cNvSpPr txBox="1"/>
            <p:nvPr/>
          </p:nvSpPr>
          <p:spPr>
            <a:xfrm>
              <a:off x="736202" y="2936261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8714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11" name="Picture 10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F851A634-5E89-4DB3-993D-8039A7CDB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5944" y="383176"/>
            <a:ext cx="7105107" cy="710510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83DFD3-E306-4F23-9A0C-BD0DD9AAB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Network without Freer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1C1CD9-A2FF-400B-A1DB-F4CAA1C979E0}"/>
              </a:ext>
            </a:extLst>
          </p:cNvPr>
          <p:cNvGrpSpPr/>
          <p:nvPr/>
        </p:nvGrpSpPr>
        <p:grpSpPr>
          <a:xfrm>
            <a:off x="543697" y="1299675"/>
            <a:ext cx="1477607" cy="1833482"/>
            <a:chOff x="543697" y="1379778"/>
            <a:chExt cx="1477607" cy="183348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C24314C-A140-4AE1-B8C7-45B85C8BECE7}"/>
                </a:ext>
              </a:extLst>
            </p:cNvPr>
            <p:cNvGrpSpPr/>
            <p:nvPr/>
          </p:nvGrpSpPr>
          <p:grpSpPr>
            <a:xfrm>
              <a:off x="543697" y="1428910"/>
              <a:ext cx="196515" cy="1722450"/>
              <a:chOff x="629653" y="1459832"/>
              <a:chExt cx="196515" cy="172245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FF0B89DB-8293-4539-ACD9-654F12E16A77}"/>
                  </a:ext>
                </a:extLst>
              </p:cNvPr>
              <p:cNvSpPr/>
              <p:nvPr/>
            </p:nvSpPr>
            <p:spPr>
              <a:xfrm>
                <a:off x="633663" y="2045154"/>
                <a:ext cx="192505" cy="192505"/>
              </a:xfrm>
              <a:prstGeom prst="ellipse">
                <a:avLst/>
              </a:prstGeom>
              <a:solidFill>
                <a:srgbClr val="261BFF"/>
              </a:solidFill>
              <a:ln w="6350">
                <a:solidFill>
                  <a:srgbClr val="26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5D3585B-6CE4-42C8-BEA5-1570E62DF265}"/>
                  </a:ext>
                </a:extLst>
              </p:cNvPr>
              <p:cNvGrpSpPr/>
              <p:nvPr/>
            </p:nvGrpSpPr>
            <p:grpSpPr>
              <a:xfrm>
                <a:off x="629653" y="1459832"/>
                <a:ext cx="192505" cy="1722450"/>
                <a:chOff x="629653" y="1459832"/>
                <a:chExt cx="192505" cy="1722450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12EBA818-E58F-4126-BA1B-2FF4382C15C0}"/>
                    </a:ext>
                  </a:extLst>
                </p:cNvPr>
                <p:cNvSpPr/>
                <p:nvPr/>
              </p:nvSpPr>
              <p:spPr>
                <a:xfrm>
                  <a:off x="629653" y="1459832"/>
                  <a:ext cx="192505" cy="192505"/>
                </a:xfrm>
                <a:prstGeom prst="ellipse">
                  <a:avLst/>
                </a:prstGeom>
                <a:solidFill>
                  <a:srgbClr val="E28BFF"/>
                </a:solidFill>
                <a:ln w="6350">
                  <a:solidFill>
                    <a:srgbClr val="E28B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23F8A588-9F55-4CFF-825C-4E67AF23BCC7}"/>
                    </a:ext>
                  </a:extLst>
                </p:cNvPr>
                <p:cNvSpPr/>
                <p:nvPr/>
              </p:nvSpPr>
              <p:spPr>
                <a:xfrm>
                  <a:off x="629653" y="1752493"/>
                  <a:ext cx="192505" cy="192505"/>
                </a:xfrm>
                <a:prstGeom prst="ellipse">
                  <a:avLst/>
                </a:prstGeom>
                <a:solidFill>
                  <a:srgbClr val="00C6FF"/>
                </a:solidFill>
                <a:ln w="6350">
                  <a:solidFill>
                    <a:srgbClr val="00C6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2A2DFB08-2BB7-4F94-8E07-A931FAF7580A}"/>
                    </a:ext>
                  </a:extLst>
                </p:cNvPr>
                <p:cNvSpPr/>
                <p:nvPr/>
              </p:nvSpPr>
              <p:spPr>
                <a:xfrm>
                  <a:off x="629653" y="2365187"/>
                  <a:ext cx="192505" cy="192505"/>
                </a:xfrm>
                <a:prstGeom prst="ellipse">
                  <a:avLst/>
                </a:prstGeom>
                <a:solidFill>
                  <a:srgbClr val="FD5C84"/>
                </a:solidFill>
                <a:ln w="6350">
                  <a:solidFill>
                    <a:srgbClr val="FD5C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AA9509F3-53CC-485E-9F7D-6976F72AC763}"/>
                    </a:ext>
                  </a:extLst>
                </p:cNvPr>
                <p:cNvSpPr/>
                <p:nvPr/>
              </p:nvSpPr>
              <p:spPr>
                <a:xfrm>
                  <a:off x="629653" y="2688794"/>
                  <a:ext cx="192505" cy="192505"/>
                </a:xfrm>
                <a:prstGeom prst="ellipse">
                  <a:avLst/>
                </a:prstGeom>
                <a:solidFill>
                  <a:srgbClr val="FFA51F"/>
                </a:solidFill>
                <a:ln w="6350">
                  <a:solidFill>
                    <a:srgbClr val="FFA51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EF827D74-A9BF-43EA-99C3-5F97D3C86551}"/>
                    </a:ext>
                  </a:extLst>
                </p:cNvPr>
                <p:cNvSpPr/>
                <p:nvPr/>
              </p:nvSpPr>
              <p:spPr>
                <a:xfrm>
                  <a:off x="629653" y="2989777"/>
                  <a:ext cx="192505" cy="192505"/>
                </a:xfrm>
                <a:prstGeom prst="ellipse">
                  <a:avLst/>
                </a:prstGeom>
                <a:solidFill>
                  <a:srgbClr val="73BF16"/>
                </a:solidFill>
                <a:ln w="6350">
                  <a:solidFill>
                    <a:srgbClr val="73BF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6CFCEAE-8AD5-45BB-9D7F-4272AC84F521}"/>
                </a:ext>
              </a:extLst>
            </p:cNvPr>
            <p:cNvSpPr txBox="1"/>
            <p:nvPr/>
          </p:nvSpPr>
          <p:spPr>
            <a:xfrm>
              <a:off x="758153" y="137977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Individual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138E16-0FF9-4CF5-9F41-720F12F1BB0B}"/>
                </a:ext>
              </a:extLst>
            </p:cNvPr>
            <p:cNvSpPr txBox="1"/>
            <p:nvPr/>
          </p:nvSpPr>
          <p:spPr>
            <a:xfrm>
              <a:off x="758153" y="1679323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Business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720392-EE2F-487F-9797-A817E27CDD2B}"/>
                </a:ext>
              </a:extLst>
            </p:cNvPr>
            <p:cNvSpPr txBox="1"/>
            <p:nvPr/>
          </p:nvSpPr>
          <p:spPr>
            <a:xfrm>
              <a:off x="750258" y="1971984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Institution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B21BD28-8DED-44C7-9871-89693B7A20FD}"/>
                </a:ext>
              </a:extLst>
            </p:cNvPr>
            <p:cNvSpPr txBox="1"/>
            <p:nvPr/>
          </p:nvSpPr>
          <p:spPr>
            <a:xfrm>
              <a:off x="736202" y="228772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Couple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6092DD-5A4D-44F7-B381-FCF83772BA58}"/>
                </a:ext>
              </a:extLst>
            </p:cNvPr>
            <p:cNvSpPr txBox="1"/>
            <p:nvPr/>
          </p:nvSpPr>
          <p:spPr>
            <a:xfrm>
              <a:off x="736201" y="2613969"/>
              <a:ext cx="1285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Collection area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729325-7064-4EB3-9C57-09BA81682B13}"/>
                </a:ext>
              </a:extLst>
            </p:cNvPr>
            <p:cNvSpPr txBox="1"/>
            <p:nvPr/>
          </p:nvSpPr>
          <p:spPr>
            <a:xfrm>
              <a:off x="736202" y="2936261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9958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D59EE845-0B39-44B0-A0DE-38FDD3D65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-28575"/>
            <a:ext cx="6886576" cy="688657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B4DEF71-A30F-454C-8219-7162B39D4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Network without Freer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92F6D66-ABD4-4C75-9149-AB14EC0294E9}"/>
              </a:ext>
            </a:extLst>
          </p:cNvPr>
          <p:cNvGrpSpPr/>
          <p:nvPr/>
        </p:nvGrpSpPr>
        <p:grpSpPr>
          <a:xfrm>
            <a:off x="543697" y="1299675"/>
            <a:ext cx="1477607" cy="1833482"/>
            <a:chOff x="543697" y="1379778"/>
            <a:chExt cx="1477607" cy="183348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E1A32F7-D66D-439B-9FC5-D93998D69E43}"/>
                </a:ext>
              </a:extLst>
            </p:cNvPr>
            <p:cNvGrpSpPr/>
            <p:nvPr/>
          </p:nvGrpSpPr>
          <p:grpSpPr>
            <a:xfrm>
              <a:off x="543697" y="1428910"/>
              <a:ext cx="196515" cy="1722450"/>
              <a:chOff x="629653" y="1459832"/>
              <a:chExt cx="196515" cy="172245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1AD52D5-787F-4337-B739-7355B5DE962E}"/>
                  </a:ext>
                </a:extLst>
              </p:cNvPr>
              <p:cNvSpPr/>
              <p:nvPr/>
            </p:nvSpPr>
            <p:spPr>
              <a:xfrm>
                <a:off x="633663" y="2045154"/>
                <a:ext cx="192505" cy="192505"/>
              </a:xfrm>
              <a:prstGeom prst="ellipse">
                <a:avLst/>
              </a:prstGeom>
              <a:solidFill>
                <a:srgbClr val="261BFF"/>
              </a:solidFill>
              <a:ln w="6350">
                <a:solidFill>
                  <a:srgbClr val="26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6AB4359-FA23-48D2-8639-6687340E094D}"/>
                  </a:ext>
                </a:extLst>
              </p:cNvPr>
              <p:cNvGrpSpPr/>
              <p:nvPr/>
            </p:nvGrpSpPr>
            <p:grpSpPr>
              <a:xfrm>
                <a:off x="629653" y="1459832"/>
                <a:ext cx="192505" cy="1722450"/>
                <a:chOff x="629653" y="1459832"/>
                <a:chExt cx="192505" cy="1722450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CA278B04-419F-413C-ACB2-7EED5FDE170D}"/>
                    </a:ext>
                  </a:extLst>
                </p:cNvPr>
                <p:cNvSpPr/>
                <p:nvPr/>
              </p:nvSpPr>
              <p:spPr>
                <a:xfrm>
                  <a:off x="629653" y="1459832"/>
                  <a:ext cx="192505" cy="192505"/>
                </a:xfrm>
                <a:prstGeom prst="ellipse">
                  <a:avLst/>
                </a:prstGeom>
                <a:solidFill>
                  <a:srgbClr val="E28BFF"/>
                </a:solidFill>
                <a:ln w="6350">
                  <a:solidFill>
                    <a:srgbClr val="E28B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A1DE28E5-7111-4E4E-9AB5-CBE49C1688DB}"/>
                    </a:ext>
                  </a:extLst>
                </p:cNvPr>
                <p:cNvSpPr/>
                <p:nvPr/>
              </p:nvSpPr>
              <p:spPr>
                <a:xfrm>
                  <a:off x="629653" y="1752493"/>
                  <a:ext cx="192505" cy="192505"/>
                </a:xfrm>
                <a:prstGeom prst="ellipse">
                  <a:avLst/>
                </a:prstGeom>
                <a:solidFill>
                  <a:srgbClr val="00C6FF"/>
                </a:solidFill>
                <a:ln w="6350">
                  <a:solidFill>
                    <a:srgbClr val="00C6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36187A2-FAEC-4964-8187-7D8103D54407}"/>
                    </a:ext>
                  </a:extLst>
                </p:cNvPr>
                <p:cNvSpPr/>
                <p:nvPr/>
              </p:nvSpPr>
              <p:spPr>
                <a:xfrm>
                  <a:off x="629653" y="2365187"/>
                  <a:ext cx="192505" cy="192505"/>
                </a:xfrm>
                <a:prstGeom prst="ellipse">
                  <a:avLst/>
                </a:prstGeom>
                <a:solidFill>
                  <a:srgbClr val="FD5C84"/>
                </a:solidFill>
                <a:ln w="6350">
                  <a:solidFill>
                    <a:srgbClr val="FD5C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27A775D2-BCF5-419D-9732-7A72FB6C2643}"/>
                    </a:ext>
                  </a:extLst>
                </p:cNvPr>
                <p:cNvSpPr/>
                <p:nvPr/>
              </p:nvSpPr>
              <p:spPr>
                <a:xfrm>
                  <a:off x="629653" y="2688794"/>
                  <a:ext cx="192505" cy="192505"/>
                </a:xfrm>
                <a:prstGeom prst="ellipse">
                  <a:avLst/>
                </a:prstGeom>
                <a:solidFill>
                  <a:srgbClr val="FFA51F"/>
                </a:solidFill>
                <a:ln w="6350">
                  <a:solidFill>
                    <a:srgbClr val="FFA51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D062CD47-2ACC-411A-95D0-F2FEFD6ECC67}"/>
                    </a:ext>
                  </a:extLst>
                </p:cNvPr>
                <p:cNvSpPr/>
                <p:nvPr/>
              </p:nvSpPr>
              <p:spPr>
                <a:xfrm>
                  <a:off x="629653" y="2989777"/>
                  <a:ext cx="192505" cy="192505"/>
                </a:xfrm>
                <a:prstGeom prst="ellipse">
                  <a:avLst/>
                </a:prstGeom>
                <a:solidFill>
                  <a:srgbClr val="73BF16"/>
                </a:solidFill>
                <a:ln w="6350">
                  <a:solidFill>
                    <a:srgbClr val="73BF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FB64ADE-EFA5-4604-9A50-64361146E541}"/>
                </a:ext>
              </a:extLst>
            </p:cNvPr>
            <p:cNvSpPr txBox="1"/>
            <p:nvPr/>
          </p:nvSpPr>
          <p:spPr>
            <a:xfrm>
              <a:off x="758153" y="137977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Individual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FF7750-8077-4386-8A4C-D1DCC3F6CF3F}"/>
                </a:ext>
              </a:extLst>
            </p:cNvPr>
            <p:cNvSpPr txBox="1"/>
            <p:nvPr/>
          </p:nvSpPr>
          <p:spPr>
            <a:xfrm>
              <a:off x="758153" y="1679323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F92E6E-8AF3-433D-897A-9B8D8C6AE985}"/>
                </a:ext>
              </a:extLst>
            </p:cNvPr>
            <p:cNvSpPr txBox="1"/>
            <p:nvPr/>
          </p:nvSpPr>
          <p:spPr>
            <a:xfrm>
              <a:off x="750258" y="1971984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Institution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B83B38E-70CA-4B99-BFA2-D7493F4778BF}"/>
                </a:ext>
              </a:extLst>
            </p:cNvPr>
            <p:cNvSpPr txBox="1"/>
            <p:nvPr/>
          </p:nvSpPr>
          <p:spPr>
            <a:xfrm>
              <a:off x="736202" y="2287728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Couple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AB19AF5-9A14-4344-904E-C6C465976D0B}"/>
                </a:ext>
              </a:extLst>
            </p:cNvPr>
            <p:cNvSpPr txBox="1"/>
            <p:nvPr/>
          </p:nvSpPr>
          <p:spPr>
            <a:xfrm>
              <a:off x="736201" y="2613969"/>
              <a:ext cx="1285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Collection area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CD5123-5158-41CC-8DCC-F695CC85C832}"/>
                </a:ext>
              </a:extLst>
            </p:cNvPr>
            <p:cNvSpPr txBox="1"/>
            <p:nvPr/>
          </p:nvSpPr>
          <p:spPr>
            <a:xfrm>
              <a:off x="736202" y="2936261"/>
              <a:ext cx="1075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9656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9A8E0-4005-4ACD-AFD8-9514D95C1C95}"/>
              </a:ext>
            </a:extLst>
          </p:cNvPr>
          <p:cNvGrpSpPr/>
          <p:nvPr/>
        </p:nvGrpSpPr>
        <p:grpSpPr>
          <a:xfrm>
            <a:off x="305074" y="343089"/>
            <a:ext cx="11626212" cy="6305549"/>
            <a:chOff x="305074" y="343089"/>
            <a:chExt cx="11626212" cy="6305549"/>
          </a:xfrm>
        </p:grpSpPr>
        <p:pic>
          <p:nvPicPr>
            <p:cNvPr id="13" name="Picture 12" descr="A picture containing kite, flying, text, map&#10;&#10;Description automatically generated">
              <a:extLst>
                <a:ext uri="{FF2B5EF4-FFF2-40B4-BE49-F238E27FC236}">
                  <a16:creationId xmlns:a16="http://schemas.microsoft.com/office/drawing/2014/main" id="{A4F2D7A7-7ADA-487E-9830-3A4B7CBA9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203469"/>
              <a:ext cx="5019676" cy="5019676"/>
            </a:xfrm>
            <a:prstGeom prst="rect">
              <a:avLst/>
            </a:prstGeom>
          </p:spPr>
        </p:pic>
        <p:pic>
          <p:nvPicPr>
            <p:cNvPr id="14" name="Picture 13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8926F07D-9EED-4CF8-B41E-E733878AC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3551" y="343089"/>
              <a:ext cx="6305549" cy="630554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1381F7E-E74A-4D21-A2E8-03D939CC0E7E}"/>
                </a:ext>
              </a:extLst>
            </p:cNvPr>
            <p:cNvSpPr txBox="1"/>
            <p:nvPr/>
          </p:nvSpPr>
          <p:spPr>
            <a:xfrm>
              <a:off x="305074" y="6339841"/>
              <a:ext cx="55517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Dikran Garabed Kelekian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2609BB-E1CC-4CA1-B11B-7B9CC98634A8}"/>
                </a:ext>
              </a:extLst>
            </p:cNvPr>
            <p:cNvSpPr txBox="1"/>
            <p:nvPr/>
          </p:nvSpPr>
          <p:spPr>
            <a:xfrm>
              <a:off x="6379573" y="6336324"/>
              <a:ext cx="55517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Egypt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236BE3-5DA1-4435-8B2A-1E5B0AB1EBAF}"/>
              </a:ext>
            </a:extLst>
          </p:cNvPr>
          <p:cNvSpPr txBox="1">
            <a:spLocks/>
          </p:cNvSpPr>
          <p:nvPr/>
        </p:nvSpPr>
        <p:spPr>
          <a:xfrm>
            <a:off x="543697" y="568921"/>
            <a:ext cx="11107467" cy="598250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Network without Freer</a:t>
            </a:r>
          </a:p>
        </p:txBody>
      </p:sp>
    </p:spTree>
    <p:extLst>
      <p:ext uri="{BB962C8B-B14F-4D97-AF65-F5344CB8AC3E}">
        <p14:creationId xmlns:p14="http://schemas.microsoft.com/office/powerpoint/2010/main" val="892853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BA1ED60-8A02-4EC2-9F3C-BCBC151D11CE}"/>
              </a:ext>
            </a:extLst>
          </p:cNvPr>
          <p:cNvSpPr txBox="1">
            <a:spLocks/>
          </p:cNvSpPr>
          <p:nvPr/>
        </p:nvSpPr>
        <p:spPr>
          <a:xfrm>
            <a:off x="543697" y="568921"/>
            <a:ext cx="11107467" cy="598250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Freer’s Network without Freer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E6FE5-5E3D-44BB-A8DD-90CB00C42801}"/>
              </a:ext>
            </a:extLst>
          </p:cNvPr>
          <p:cNvSpPr txBox="1"/>
          <p:nvPr/>
        </p:nvSpPr>
        <p:spPr>
          <a:xfrm>
            <a:off x="466725" y="6339841"/>
            <a:ext cx="5045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Detroit</a:t>
            </a:r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219836CC-8EDD-47BF-94E0-7C511697F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309" y="651289"/>
            <a:ext cx="5619472" cy="5689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BF08AB-5107-4CD8-911A-5D2CF18A5C01}"/>
              </a:ext>
            </a:extLst>
          </p:cNvPr>
          <p:cNvSpPr txBox="1"/>
          <p:nvPr/>
        </p:nvSpPr>
        <p:spPr>
          <a:xfrm>
            <a:off x="6379574" y="6336324"/>
            <a:ext cx="527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Collection Visits</a:t>
            </a:r>
          </a:p>
        </p:txBody>
      </p:sp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18CAF079-7C4F-43AA-83C3-72C7DCF762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973630"/>
            <a:ext cx="5169657" cy="523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68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2BAE6CBF-F61E-48F1-90E4-BD2D346A62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860" y="837353"/>
            <a:ext cx="6153151" cy="61531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050931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Edo Period Book Publishers, Genres, and Locations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FA5A48-C186-47C6-9460-587BFDB35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22" y="4277632"/>
            <a:ext cx="3783217" cy="1262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08A0B-85F4-4077-A4EB-812C50FD9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673" y="1736092"/>
            <a:ext cx="3769866" cy="23191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71F2D8-FCB7-45DF-9D4F-486858669960}"/>
              </a:ext>
            </a:extLst>
          </p:cNvPr>
          <p:cNvSpPr txBox="1"/>
          <p:nvPr/>
        </p:nvSpPr>
        <p:spPr>
          <a:xfrm>
            <a:off x="543697" y="1167171"/>
            <a:ext cx="33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Pulverer Collection of Japanese Books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3A550-75E6-48AB-9CE1-25700DC0B5F5}"/>
              </a:ext>
            </a:extLst>
          </p:cNvPr>
          <p:cNvSpPr txBox="1"/>
          <p:nvPr/>
        </p:nvSpPr>
        <p:spPr>
          <a:xfrm>
            <a:off x="543696" y="5762319"/>
            <a:ext cx="33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Pulverer.si.edu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78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-8823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58DD4756-8984-45A4-ABC9-6E44DCF53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127" y="336201"/>
            <a:ext cx="6521799" cy="6521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Visualizing Collection Statistics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CBC165-FE2C-4C6C-96AA-925056EC8319}"/>
              </a:ext>
            </a:extLst>
          </p:cNvPr>
          <p:cNvSpPr txBox="1"/>
          <p:nvPr/>
        </p:nvSpPr>
        <p:spPr>
          <a:xfrm>
            <a:off x="543697" y="1167171"/>
            <a:ext cx="3333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Departments and Classifications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D3A0DF-12F4-4DE7-9086-025683BF4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97" y="1765421"/>
            <a:ext cx="3333333" cy="43142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7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D7C185-6F40-4C12-B7D3-A39BED9DE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095" y="1352731"/>
            <a:ext cx="9923809" cy="289523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A4C4EB-38D8-40B7-BF54-02F0A94A9FBA}"/>
              </a:ext>
            </a:extLst>
          </p:cNvPr>
          <p:cNvSpPr txBox="1"/>
          <p:nvPr/>
        </p:nvSpPr>
        <p:spPr>
          <a:xfrm>
            <a:off x="1379621" y="6011615"/>
            <a:ext cx="5133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https://sites.haa.pitt.edu/na-dah/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3FCC6-C620-4A9E-BEE6-683C383D040D}"/>
              </a:ext>
            </a:extLst>
          </p:cNvPr>
          <p:cNvSpPr txBox="1"/>
          <p:nvPr/>
        </p:nvSpPr>
        <p:spPr>
          <a:xfrm>
            <a:off x="1438557" y="4702752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 Helmreich, Alison Langmead, Scott Weingart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EE49D0-7E3D-4D39-BE22-29184450BE60}"/>
              </a:ext>
            </a:extLst>
          </p:cNvPr>
          <p:cNvSpPr txBox="1"/>
          <p:nvPr/>
        </p:nvSpPr>
        <p:spPr>
          <a:xfrm>
            <a:off x="1438557" y="5156722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Shack Hackney, John Ladd, et. al.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AF5F5-1F4C-4461-BB02-22DC1ADBE887}"/>
              </a:ext>
            </a:extLst>
          </p:cNvPr>
          <p:cNvSpPr txBox="1"/>
          <p:nvPr/>
        </p:nvSpPr>
        <p:spPr>
          <a:xfrm>
            <a:off x="1379621" y="738990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2019-2021</a:t>
            </a:r>
          </a:p>
        </p:txBody>
      </p:sp>
    </p:spTree>
    <p:extLst>
      <p:ext uri="{BB962C8B-B14F-4D97-AF65-F5344CB8AC3E}">
        <p14:creationId xmlns:p14="http://schemas.microsoft.com/office/powerpoint/2010/main" val="4260514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-8823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050931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NMAA Previous Owners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A18536-BB46-4A38-B805-1F0549316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561" y="730754"/>
            <a:ext cx="4471461" cy="5558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1E60C4-CF37-45E5-9EFF-F8A0B221C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09" y="1382304"/>
            <a:ext cx="4220431" cy="47941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49FBFE-8097-4D99-89BE-86676F46A801}"/>
              </a:ext>
            </a:extLst>
          </p:cNvPr>
          <p:cNvSpPr txBox="1"/>
          <p:nvPr/>
        </p:nvSpPr>
        <p:spPr>
          <a:xfrm>
            <a:off x="540835" y="6326127"/>
            <a:ext cx="4157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WWII Research-related Previous Owners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1130FE-490B-4DD6-A00B-C507BC83A0CB}"/>
              </a:ext>
            </a:extLst>
          </p:cNvPr>
          <p:cNvSpPr txBox="1"/>
          <p:nvPr/>
        </p:nvSpPr>
        <p:spPr>
          <a:xfrm>
            <a:off x="6039127" y="6326127"/>
            <a:ext cx="4392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Freer, FSC, Sackler Collections and Previous Owners</a:t>
            </a:r>
          </a:p>
        </p:txBody>
      </p:sp>
    </p:spTree>
    <p:extLst>
      <p:ext uri="{BB962C8B-B14F-4D97-AF65-F5344CB8AC3E}">
        <p14:creationId xmlns:p14="http://schemas.microsoft.com/office/powerpoint/2010/main" val="822912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-8823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10" name="Picture 9" descr="A picture containing outdoor, nature, people, day&#10;&#10;Description automatically generated">
            <a:extLst>
              <a:ext uri="{FF2B5EF4-FFF2-40B4-BE49-F238E27FC236}">
                <a16:creationId xmlns:a16="http://schemas.microsoft.com/office/drawing/2014/main" id="{1E58D79D-8185-404A-B2FE-6E7E0A8C7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-409575"/>
            <a:ext cx="8191500" cy="819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050931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NMAA Previous Owners</a:t>
            </a:r>
          </a:p>
        </p:txBody>
      </p:sp>
    </p:spTree>
    <p:extLst>
      <p:ext uri="{BB962C8B-B14F-4D97-AF65-F5344CB8AC3E}">
        <p14:creationId xmlns:p14="http://schemas.microsoft.com/office/powerpoint/2010/main" val="503224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-8823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9E624D63-0900-4D74-96D5-AF66AD833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27" y="-71619"/>
            <a:ext cx="8855468" cy="692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11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-88231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0509314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NMAA Provenance Research: what we record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D2475-4910-49F1-B459-7275DBFCBFA0}"/>
              </a:ext>
            </a:extLst>
          </p:cNvPr>
          <p:cNvSpPr txBox="1"/>
          <p:nvPr/>
        </p:nvSpPr>
        <p:spPr>
          <a:xfrm>
            <a:off x="618309" y="1787944"/>
            <a:ext cx="5314950" cy="466281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Excavated at Liangshan in Shouzhang xian, Shandong province, China, in mid-19th century [1] 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Zhong Yangtian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(Zhong Yanpei) collection, Jining, Shandong province [2]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 Zongdai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(active 1849-1896) collection [3]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Pulun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(1869-1925/27) collection [4]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Huang Jun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(1880-1952) collection [5] 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Possibly </a:t>
            </a:r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Ding collection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Weixian, Shandong province [6]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1915</a:t>
            </a: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Marcel Bing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(1875-1920), Paris, France [7]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1915 to 1959</a:t>
            </a: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Eugene Meyer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(1875-1959) and </a:t>
            </a:r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Agnes E. Meyer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(1887-1970), Washington, DC and Mt. Kisco, NY, purchased from </a:t>
            </a:r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Marcel Bing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through </a:t>
            </a:r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T. Loo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Lai Yuan &amp; Co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., New York in December 1915 [8]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1959 to 1961</a:t>
            </a: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Agnes E. Meyer inherited upon the death of her husband, Eugene Meyer on July 17, 1959 [9]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From 1961</a:t>
            </a: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Freer Gallery of Art, gift of Eugene and Agnes E. Meyer, 1961 [10]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BBB869-64EE-4147-BDAD-F61E5DD07192}"/>
              </a:ext>
            </a:extLst>
          </p:cNvPr>
          <p:cNvSpPr txBox="1"/>
          <p:nvPr/>
        </p:nvSpPr>
        <p:spPr>
          <a:xfrm>
            <a:off x="6096000" y="1787944"/>
            <a:ext cx="5705475" cy="375487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/>
              <a:t>Custodian:			</a:t>
            </a:r>
            <a:r>
              <a:rPr lang="en-US" sz="1400" dirty="0">
                <a:highlight>
                  <a:srgbClr val="FFFF00"/>
                </a:highlight>
              </a:rPr>
              <a:t>Lai-Yuan</a:t>
            </a:r>
          </a:p>
          <a:p>
            <a:endParaRPr lang="en-US" sz="1400" dirty="0"/>
          </a:p>
          <a:p>
            <a:r>
              <a:rPr lang="en-US" sz="1400" dirty="0"/>
              <a:t>Custodian:			</a:t>
            </a:r>
            <a:r>
              <a:rPr lang="en-US" sz="1400" dirty="0">
                <a:highlight>
                  <a:srgbClr val="FFFF00"/>
                </a:highlight>
              </a:rPr>
              <a:t>C.T. Loo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Zhong Yangtian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Li Zongdai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Pulun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Huang Jun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Ding collection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Marcel Bing</a:t>
            </a:r>
          </a:p>
          <a:p>
            <a:endParaRPr lang="en-US" sz="1400" dirty="0"/>
          </a:p>
          <a:p>
            <a:r>
              <a:rPr lang="en-US" sz="1400" dirty="0"/>
              <a:t>Previous custodian or owner:	</a:t>
            </a:r>
            <a:r>
              <a:rPr lang="en-US" sz="1400" dirty="0">
                <a:highlight>
                  <a:srgbClr val="FFFF00"/>
                </a:highlight>
              </a:rPr>
              <a:t>Eugene Meyer</a:t>
            </a:r>
            <a:r>
              <a:rPr lang="en-US" sz="1400" dirty="0"/>
              <a:t>,  </a:t>
            </a:r>
            <a:r>
              <a:rPr lang="en-US" sz="1400" dirty="0">
                <a:highlight>
                  <a:srgbClr val="FFFF00"/>
                </a:highlight>
              </a:rPr>
              <a:t>Agnes E. Meyer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1FAF66-D8AC-4052-8B9E-26354EA8E06B}"/>
              </a:ext>
            </a:extLst>
          </p:cNvPr>
          <p:cNvSpPr txBox="1"/>
          <p:nvPr/>
        </p:nvSpPr>
        <p:spPr>
          <a:xfrm>
            <a:off x="618309" y="1272094"/>
            <a:ext cx="531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Provenance statement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DDE815-F27B-4BBB-AED5-FD3CA2548D24}"/>
              </a:ext>
            </a:extLst>
          </p:cNvPr>
          <p:cNvSpPr txBox="1"/>
          <p:nvPr/>
        </p:nvSpPr>
        <p:spPr>
          <a:xfrm>
            <a:off x="5990410" y="1279428"/>
            <a:ext cx="531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Ex-Collection Constituents linked to Objects</a:t>
            </a:r>
          </a:p>
        </p:txBody>
      </p:sp>
    </p:spTree>
    <p:extLst>
      <p:ext uri="{BB962C8B-B14F-4D97-AF65-F5344CB8AC3E}">
        <p14:creationId xmlns:p14="http://schemas.microsoft.com/office/powerpoint/2010/main" val="513982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0761662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NMAA Provenance Research: we </a:t>
            </a:r>
            <a:r>
              <a:rPr lang="en-US" sz="3000" b="1" i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don’t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record associations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D2475-4910-49F1-B459-7275DBFCBFA0}"/>
              </a:ext>
            </a:extLst>
          </p:cNvPr>
          <p:cNvSpPr txBox="1"/>
          <p:nvPr/>
        </p:nvSpPr>
        <p:spPr>
          <a:xfrm>
            <a:off x="542789" y="1388790"/>
            <a:ext cx="5314950" cy="466281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Excavated at Liangshan in Shouzhang xian, Shandong province, China, in mid-19th century [1] 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Zhong Yangtian (Zhong Yanpei) collection, Jining, Shandong province [2]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 Zongdai (active 1849-1896) collection [3]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Pulun (1869-1925/27) collection [4]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Huang Jun (1880-1952) collection [5] 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Possibly Ding collection, Weixian, Shandong province [6]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1915</a:t>
            </a: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Marcel Bing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(1875-1920), Paris, France [7]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1915 to 1959</a:t>
            </a: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Eugene Meyer (1875-1959) and Agnes E. Meyer (1887-1970), Washington, DC and Mt. Kisco, NY, purchased from Marcel Bing through C. T. Loo, Lai Yuan &amp; Co.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New York in December 1915 [8]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1959 to 1961</a:t>
            </a:r>
          </a:p>
          <a:p>
            <a:r>
              <a:rPr lang="en-US" sz="1100" dirty="0"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Agnes E. Meyer inherited upon the death of her husband, Eugene Meyer </a:t>
            </a:r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July 17, 1959 [9]</a:t>
            </a:r>
          </a:p>
          <a:p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From 1961</a:t>
            </a:r>
          </a:p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Freer Gallery of Art, gift of Eugene and Agnes E. Meyer, 1961 [10]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90E2DE-8B3A-41CD-91E0-13C9A049AC35}"/>
              </a:ext>
            </a:extLst>
          </p:cNvPr>
          <p:cNvGrpSpPr/>
          <p:nvPr/>
        </p:nvGrpSpPr>
        <p:grpSpPr>
          <a:xfrm>
            <a:off x="6619875" y="2083712"/>
            <a:ext cx="4121128" cy="2690575"/>
            <a:chOff x="695325" y="3429000"/>
            <a:chExt cx="4121128" cy="269057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32743EC-D2FF-4D00-8FE3-D596AA715BA9}"/>
                </a:ext>
              </a:extLst>
            </p:cNvPr>
            <p:cNvSpPr/>
            <p:nvPr/>
          </p:nvSpPr>
          <p:spPr>
            <a:xfrm>
              <a:off x="695325" y="3429000"/>
              <a:ext cx="4121128" cy="26905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6838B83-7DC1-47C2-BDCD-588D3DF1A42C}"/>
                </a:ext>
              </a:extLst>
            </p:cNvPr>
            <p:cNvGrpSpPr/>
            <p:nvPr/>
          </p:nvGrpSpPr>
          <p:grpSpPr>
            <a:xfrm>
              <a:off x="773807" y="3527578"/>
              <a:ext cx="4042646" cy="2395642"/>
              <a:chOff x="773807" y="3527578"/>
              <a:chExt cx="4042646" cy="2395642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FBFA08C-4C8A-437D-A364-A22EE7FD0C95}"/>
                  </a:ext>
                </a:extLst>
              </p:cNvPr>
              <p:cNvSpPr txBox="1"/>
              <p:nvPr/>
            </p:nvSpPr>
            <p:spPr>
              <a:xfrm>
                <a:off x="1093710" y="3527578"/>
                <a:ext cx="131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Marcel Bing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F6A65E1-E4FE-48B6-8CCB-584DCA4EF36B}"/>
                  </a:ext>
                </a:extLst>
              </p:cNvPr>
              <p:cNvSpPr txBox="1"/>
              <p:nvPr/>
            </p:nvSpPr>
            <p:spPr>
              <a:xfrm>
                <a:off x="2800008" y="3527578"/>
                <a:ext cx="1543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Eugene Meyer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3BB18D-8D26-4D0A-BAE5-68E210B30453}"/>
                  </a:ext>
                </a:extLst>
              </p:cNvPr>
              <p:cNvSpPr txBox="1"/>
              <p:nvPr/>
            </p:nvSpPr>
            <p:spPr>
              <a:xfrm>
                <a:off x="2790759" y="3902876"/>
                <a:ext cx="19435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Agnes E. Meyer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379D52-538C-4B86-97CE-A555D3B425FD}"/>
                  </a:ext>
                </a:extLst>
              </p:cNvPr>
              <p:cNvSpPr txBox="1"/>
              <p:nvPr/>
            </p:nvSpPr>
            <p:spPr>
              <a:xfrm>
                <a:off x="1093710" y="3932840"/>
                <a:ext cx="131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Marcel Bing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8F4882A-E2A8-4FB1-8556-22A93995C5B1}"/>
                  </a:ext>
                </a:extLst>
              </p:cNvPr>
              <p:cNvSpPr txBox="1"/>
              <p:nvPr/>
            </p:nvSpPr>
            <p:spPr>
              <a:xfrm>
                <a:off x="1093710" y="4338102"/>
                <a:ext cx="131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Marcel Bing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D9FF75-1D4B-48DA-9FB2-9F1298643CE9}"/>
                  </a:ext>
                </a:extLst>
              </p:cNvPr>
              <p:cNvSpPr txBox="1"/>
              <p:nvPr/>
            </p:nvSpPr>
            <p:spPr>
              <a:xfrm>
                <a:off x="2799192" y="4336967"/>
                <a:ext cx="131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C. T. Loo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86AC5D7-F30A-4ABF-87EE-6E5ED8E5D964}"/>
                  </a:ext>
                </a:extLst>
              </p:cNvPr>
              <p:cNvSpPr txBox="1"/>
              <p:nvPr/>
            </p:nvSpPr>
            <p:spPr>
              <a:xfrm>
                <a:off x="865110" y="5148626"/>
                <a:ext cx="1543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Eugene Meyer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B554599-95CA-41FB-999E-5CB022231F91}"/>
                  </a:ext>
                </a:extLst>
              </p:cNvPr>
              <p:cNvSpPr txBox="1"/>
              <p:nvPr/>
            </p:nvSpPr>
            <p:spPr>
              <a:xfrm>
                <a:off x="773807" y="5553888"/>
                <a:ext cx="16347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Agnes E. Meyer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C0CDE83-7DB4-42AF-9A11-4D5411EC773A}"/>
                  </a:ext>
                </a:extLst>
              </p:cNvPr>
              <p:cNvSpPr txBox="1"/>
              <p:nvPr/>
            </p:nvSpPr>
            <p:spPr>
              <a:xfrm>
                <a:off x="2790759" y="5148626"/>
                <a:ext cx="2025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Freer Gallery of Art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00235B-2703-4FF9-9765-686C60B946EC}"/>
                  </a:ext>
                </a:extLst>
              </p:cNvPr>
              <p:cNvSpPr txBox="1"/>
              <p:nvPr/>
            </p:nvSpPr>
            <p:spPr>
              <a:xfrm>
                <a:off x="2790759" y="5553888"/>
                <a:ext cx="2025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Freer Gallery of Art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E943A9D-4FCE-4FBF-B2AF-93AC1A4FDD1E}"/>
                  </a:ext>
                </a:extLst>
              </p:cNvPr>
              <p:cNvSpPr txBox="1"/>
              <p:nvPr/>
            </p:nvSpPr>
            <p:spPr>
              <a:xfrm>
                <a:off x="865110" y="4743364"/>
                <a:ext cx="1543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Eugene Meyer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332627-6EAF-4876-8F6A-892AFF9BD1E9}"/>
                  </a:ext>
                </a:extLst>
              </p:cNvPr>
              <p:cNvSpPr txBox="1"/>
              <p:nvPr/>
            </p:nvSpPr>
            <p:spPr>
              <a:xfrm>
                <a:off x="2753392" y="4743364"/>
                <a:ext cx="16347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Agnes E. Meyer</a:t>
                </a:r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84A1EDF-18E8-441F-8EE2-408B221FD7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3712244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866F96F-B02A-4B29-A304-CBE0C0F3FE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4115000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D50D64E-5E24-4686-9EAF-3EF309A0F7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4528652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4BE6A84-5B8A-4784-B55D-8253C8A33F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4928030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D8B7D0B4-FD8D-4E73-B97F-02C981E588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5333292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A2070758-FA94-4272-ADC2-59CEF37D5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4489" y="5738554"/>
                <a:ext cx="294018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54966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How feasible is it to assess &amp; create these associations?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465F49-63AD-41F8-B53C-22D7BDD00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36" y="1110362"/>
            <a:ext cx="4777869" cy="54807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79E38F-2961-4E57-8156-5792AD5B5DFB}"/>
              </a:ext>
            </a:extLst>
          </p:cNvPr>
          <p:cNvSpPr txBox="1"/>
          <p:nvPr/>
        </p:nvSpPr>
        <p:spPr>
          <a:xfrm>
            <a:off x="5506282" y="1270612"/>
            <a:ext cx="5390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2,102 constituents for 66,351 shared objects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456254-E14C-4DEE-AC92-14427F9EE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188" y="2055686"/>
            <a:ext cx="3742857" cy="15619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FF8E98-BD8A-4ED9-960C-4FD14B2F1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7188" y="3850733"/>
            <a:ext cx="4047400" cy="12328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9F5BB1-BB33-43D9-804F-AC103F82B8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7188" y="5293897"/>
            <a:ext cx="4065215" cy="12328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F54DD6-BCAC-4F21-9F74-E81411E4C4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2593" y="3236383"/>
            <a:ext cx="2428571" cy="895238"/>
          </a:xfrm>
          <a:prstGeom prst="rect">
            <a:avLst/>
          </a:prstGeom>
          <a:ln w="254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52702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507404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Provenance data: text </a:t>
            </a:r>
            <a:r>
              <a:rPr lang="en-US" sz="3000" b="1" i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and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structured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381A32-B0FF-4E08-BF47-5D61A889823E}"/>
              </a:ext>
            </a:extLst>
          </p:cNvPr>
          <p:cNvSpPr txBox="1"/>
          <p:nvPr/>
        </p:nvSpPr>
        <p:spPr>
          <a:xfrm>
            <a:off x="848784" y="1747791"/>
            <a:ext cx="94382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Linked Open Data</a:t>
            </a:r>
          </a:p>
          <a:p>
            <a:r>
              <a:rPr lang="en-US" sz="2000" dirty="0"/>
              <a:t>Provenance transactions expressed as linked data with the CIDOC-CRM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Carnegie Museum of Art - Art Tracks   </a:t>
            </a:r>
          </a:p>
          <a:p>
            <a:r>
              <a:rPr lang="en-US" sz="2000" dirty="0"/>
              <a:t>https://cmoa.org/art/art-tracks-digital-provenance-project/</a:t>
            </a:r>
          </a:p>
          <a:p>
            <a:r>
              <a:rPr lang="en-US" sz="2000" dirty="0"/>
              <a:t>Elysa tool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C00000"/>
                </a:solidFill>
              </a:rPr>
              <a:t>Linked Art</a:t>
            </a:r>
          </a:p>
          <a:p>
            <a:r>
              <a:rPr lang="en-US" sz="2000" dirty="0"/>
              <a:t>https://linked.art/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Getty Provenance Index Remodel    </a:t>
            </a:r>
            <a:r>
              <a:rPr lang="en-US" sz="2000" dirty="0"/>
              <a:t>https://www.getty.edu/research/tools/provenance/provenance_remodel/index.html  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</a:p>
          <a:p>
            <a:endParaRPr lang="en-US" sz="2000" dirty="0"/>
          </a:p>
          <a:p>
            <a:r>
              <a:rPr lang="en-US" sz="2000" b="1" dirty="0">
                <a:solidFill>
                  <a:srgbClr val="C00000"/>
                </a:solidFill>
              </a:rPr>
              <a:t>TMS Events Module and Provenance</a:t>
            </a:r>
          </a:p>
          <a:p>
            <a:r>
              <a:rPr lang="en-US" sz="2000" dirty="0"/>
              <a:t>Rupert Shepherd, National Gallery of Art, London</a:t>
            </a:r>
          </a:p>
          <a:p>
            <a:r>
              <a:rPr lang="en-US" sz="2000" dirty="0"/>
              <a:t>Gallery Systems, New York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2C43E-74DD-4C2E-AD5D-51E33E58B677}"/>
              </a:ext>
            </a:extLst>
          </p:cNvPr>
          <p:cNvSpPr txBox="1">
            <a:spLocks/>
          </p:cNvSpPr>
          <p:nvPr/>
        </p:nvSpPr>
        <p:spPr>
          <a:xfrm>
            <a:off x="972609" y="1208829"/>
            <a:ext cx="11107467" cy="414733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C00000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Human-readable </a:t>
            </a:r>
            <a:r>
              <a:rPr lang="en-US" sz="2400" b="1" i="1" dirty="0">
                <a:solidFill>
                  <a:srgbClr val="C00000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and</a:t>
            </a:r>
            <a:r>
              <a:rPr lang="en-US" sz="2400" b="1" dirty="0">
                <a:solidFill>
                  <a:srgbClr val="C00000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machine-readable</a:t>
            </a:r>
          </a:p>
        </p:txBody>
      </p:sp>
    </p:spTree>
    <p:extLst>
      <p:ext uri="{BB962C8B-B14F-4D97-AF65-F5344CB8AC3E}">
        <p14:creationId xmlns:p14="http://schemas.microsoft.com/office/powerpoint/2010/main" val="3526442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The Network Graph as Search Interface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25352A-569F-4988-94C1-8721152DB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779" y="1210329"/>
            <a:ext cx="9312442" cy="49897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99ED1F-823C-4364-9371-6D1C81729C84}"/>
              </a:ext>
            </a:extLst>
          </p:cNvPr>
          <p:cNvSpPr txBox="1"/>
          <p:nvPr/>
        </p:nvSpPr>
        <p:spPr>
          <a:xfrm>
            <a:off x="1439777" y="6321487"/>
            <a:ext cx="9312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Six Degrees of Francis Bacon    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http://www.sixdegreesoffrancisbacon.com/</a:t>
            </a:r>
          </a:p>
        </p:txBody>
      </p:sp>
    </p:spTree>
    <p:extLst>
      <p:ext uri="{BB962C8B-B14F-4D97-AF65-F5344CB8AC3E}">
        <p14:creationId xmlns:p14="http://schemas.microsoft.com/office/powerpoint/2010/main" val="3518785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The Network Graph as Search Interface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F8D3DE-1694-48C6-AB8C-96119FCBB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526" y="1239517"/>
            <a:ext cx="5760947" cy="4853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61A642-AE8C-4326-AA37-2CA57E26A8A6}"/>
              </a:ext>
            </a:extLst>
          </p:cNvPr>
          <p:cNvSpPr txBox="1"/>
          <p:nvPr/>
        </p:nvSpPr>
        <p:spPr>
          <a:xfrm>
            <a:off x="417094" y="6321487"/>
            <a:ext cx="9897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Visualizing Historical Networks: The Inner Life of Empires   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https://histecon.fas.harvard.edu/innerlife/connections-basic.html</a:t>
            </a:r>
          </a:p>
        </p:txBody>
      </p:sp>
    </p:spTree>
    <p:extLst>
      <p:ext uri="{BB962C8B-B14F-4D97-AF65-F5344CB8AC3E}">
        <p14:creationId xmlns:p14="http://schemas.microsoft.com/office/powerpoint/2010/main" val="10811244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44288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The Network Graph as Search Interface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EAABC2-8934-4432-A7B9-AEA785BCF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97" y="1167171"/>
            <a:ext cx="6714831" cy="4846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5B5F1E-915A-40FB-A2AD-8CB35959EAF7}"/>
              </a:ext>
            </a:extLst>
          </p:cNvPr>
          <p:cNvSpPr txBox="1"/>
          <p:nvPr/>
        </p:nvSpPr>
        <p:spPr>
          <a:xfrm>
            <a:off x="417095" y="6321487"/>
            <a:ext cx="8783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Networks and Archival Context (SNAC)   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https://histecon.fas.harvard.edu/innerlife/connections-basic.html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33D040-4162-4321-A7E8-2068B53FF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1099" y="1642459"/>
            <a:ext cx="4518095" cy="420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75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Aw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F61495-9578-4D6B-A6E6-638B7634B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3139" y="436417"/>
            <a:ext cx="6721472" cy="6158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 Network: Nodes and Edges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95D136B-52C4-4643-9C27-F65301F8C462}"/>
              </a:ext>
            </a:extLst>
          </p:cNvPr>
          <p:cNvGrpSpPr/>
          <p:nvPr/>
        </p:nvGrpSpPr>
        <p:grpSpPr>
          <a:xfrm>
            <a:off x="655791" y="2250727"/>
            <a:ext cx="2639960" cy="1144134"/>
            <a:chOff x="597548" y="2029646"/>
            <a:chExt cx="2639960" cy="114413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97C697F-2C75-4149-A485-D10E1E020858}"/>
                </a:ext>
              </a:extLst>
            </p:cNvPr>
            <p:cNvGrpSpPr/>
            <p:nvPr/>
          </p:nvGrpSpPr>
          <p:grpSpPr>
            <a:xfrm>
              <a:off x="618309" y="2029646"/>
              <a:ext cx="2619199" cy="369332"/>
              <a:chOff x="618309" y="2029646"/>
              <a:chExt cx="2619199" cy="369332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993F117D-E1AE-43BA-960F-1A6E3C2D1027}"/>
                  </a:ext>
                </a:extLst>
              </p:cNvPr>
              <p:cNvSpPr/>
              <p:nvPr/>
            </p:nvSpPr>
            <p:spPr>
              <a:xfrm>
                <a:off x="3045003" y="2124104"/>
                <a:ext cx="192505" cy="192505"/>
              </a:xfrm>
              <a:prstGeom prst="ellipse">
                <a:avLst/>
              </a:prstGeom>
              <a:solidFill>
                <a:srgbClr val="261BFF"/>
              </a:solidFill>
              <a:ln w="6350">
                <a:solidFill>
                  <a:srgbClr val="26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C7682EF-E235-4711-AA3F-D8D402CA12CE}"/>
                  </a:ext>
                </a:extLst>
              </p:cNvPr>
              <p:cNvSpPr/>
              <p:nvPr/>
            </p:nvSpPr>
            <p:spPr>
              <a:xfrm>
                <a:off x="2513598" y="2115335"/>
                <a:ext cx="192505" cy="192505"/>
              </a:xfrm>
              <a:prstGeom prst="ellipse">
                <a:avLst/>
              </a:prstGeom>
              <a:solidFill>
                <a:srgbClr val="E28BFF"/>
              </a:solidFill>
              <a:ln w="6350">
                <a:solidFill>
                  <a:srgbClr val="E28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81F46C12-20EB-4F0C-9BD9-4AD9E11514D3}"/>
                  </a:ext>
                </a:extLst>
              </p:cNvPr>
              <p:cNvSpPr/>
              <p:nvPr/>
            </p:nvSpPr>
            <p:spPr>
              <a:xfrm>
                <a:off x="2783303" y="2124104"/>
                <a:ext cx="192505" cy="192505"/>
              </a:xfrm>
              <a:prstGeom prst="ellipse">
                <a:avLst/>
              </a:prstGeom>
              <a:solidFill>
                <a:srgbClr val="00C6FF"/>
              </a:solidFill>
              <a:ln w="6350">
                <a:solidFill>
                  <a:srgbClr val="00C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6174AD3-A293-412A-80FB-0DC3FC55DCFE}"/>
                  </a:ext>
                </a:extLst>
              </p:cNvPr>
              <p:cNvSpPr txBox="1"/>
              <p:nvPr/>
            </p:nvSpPr>
            <p:spPr>
              <a:xfrm>
                <a:off x="618309" y="2029646"/>
                <a:ext cx="18260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Constituents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12331A8-79FC-4B8E-90CE-64CA1F9AF5DD}"/>
                </a:ext>
              </a:extLst>
            </p:cNvPr>
            <p:cNvGrpSpPr/>
            <p:nvPr/>
          </p:nvGrpSpPr>
          <p:grpSpPr>
            <a:xfrm>
              <a:off x="597548" y="2417047"/>
              <a:ext cx="2108554" cy="369332"/>
              <a:chOff x="597548" y="2417047"/>
              <a:chExt cx="2108554" cy="369332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E3E4EF0-5303-4F4B-A337-2ADFEB422AB4}"/>
                  </a:ext>
                </a:extLst>
              </p:cNvPr>
              <p:cNvSpPr/>
              <p:nvPr/>
            </p:nvSpPr>
            <p:spPr>
              <a:xfrm>
                <a:off x="2513597" y="2508185"/>
                <a:ext cx="192505" cy="192505"/>
              </a:xfrm>
              <a:prstGeom prst="ellipse">
                <a:avLst/>
              </a:prstGeom>
              <a:solidFill>
                <a:srgbClr val="FFA51F"/>
              </a:solidFill>
              <a:ln w="6350">
                <a:solidFill>
                  <a:srgbClr val="FFA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53A420E-63E1-4EC4-94D7-657490A83081}"/>
                  </a:ext>
                </a:extLst>
              </p:cNvPr>
              <p:cNvSpPr txBox="1"/>
              <p:nvPr/>
            </p:nvSpPr>
            <p:spPr>
              <a:xfrm>
                <a:off x="597548" y="2417047"/>
                <a:ext cx="1916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Collection area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5A561CA-08FB-4E24-9883-E9CC78EF3021}"/>
                </a:ext>
              </a:extLst>
            </p:cNvPr>
            <p:cNvGrpSpPr/>
            <p:nvPr/>
          </p:nvGrpSpPr>
          <p:grpSpPr>
            <a:xfrm>
              <a:off x="628822" y="2804448"/>
              <a:ext cx="2077279" cy="369332"/>
              <a:chOff x="628822" y="2804448"/>
              <a:chExt cx="2077279" cy="36933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84F43B3-8D67-4986-A849-3E9EFE11FD56}"/>
                  </a:ext>
                </a:extLst>
              </p:cNvPr>
              <p:cNvSpPr/>
              <p:nvPr/>
            </p:nvSpPr>
            <p:spPr>
              <a:xfrm>
                <a:off x="2513596" y="2886753"/>
                <a:ext cx="192505" cy="192505"/>
              </a:xfrm>
              <a:prstGeom prst="ellipse">
                <a:avLst/>
              </a:prstGeom>
              <a:solidFill>
                <a:srgbClr val="73BF16"/>
              </a:solidFill>
              <a:ln w="6350">
                <a:solidFill>
                  <a:srgbClr val="73BF1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2BFBBC7-3668-4657-9529-810A8D24F741}"/>
                  </a:ext>
                </a:extLst>
              </p:cNvPr>
              <p:cNvSpPr txBox="1"/>
              <p:nvPr/>
            </p:nvSpPr>
            <p:spPr>
              <a:xfrm>
                <a:off x="628822" y="2804448"/>
                <a:ext cx="1733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Locations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E6174A8-7BEB-47B1-B773-C071E4E32685}"/>
              </a:ext>
            </a:extLst>
          </p:cNvPr>
          <p:cNvGrpSpPr/>
          <p:nvPr/>
        </p:nvGrpSpPr>
        <p:grpSpPr>
          <a:xfrm>
            <a:off x="655791" y="1784288"/>
            <a:ext cx="1318954" cy="369332"/>
            <a:chOff x="655791" y="1784288"/>
            <a:chExt cx="1318954" cy="36933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B790C73-0F3B-47EB-9A66-E9EE2A3A0216}"/>
                </a:ext>
              </a:extLst>
            </p:cNvPr>
            <p:cNvSpPr txBox="1"/>
            <p:nvPr/>
          </p:nvSpPr>
          <p:spPr>
            <a:xfrm>
              <a:off x="655791" y="1784288"/>
              <a:ext cx="10373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Nodes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0071A8B-E74C-47AA-8C3E-364824398ACA}"/>
                </a:ext>
              </a:extLst>
            </p:cNvPr>
            <p:cNvSpPr/>
            <p:nvPr/>
          </p:nvSpPr>
          <p:spPr>
            <a:xfrm>
              <a:off x="1782240" y="1851345"/>
              <a:ext cx="192505" cy="19250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8ECC88B-072F-42A7-946D-B695F9408EB6}"/>
              </a:ext>
            </a:extLst>
          </p:cNvPr>
          <p:cNvGrpSpPr/>
          <p:nvPr/>
        </p:nvGrpSpPr>
        <p:grpSpPr>
          <a:xfrm>
            <a:off x="676552" y="3818773"/>
            <a:ext cx="2253924" cy="369332"/>
            <a:chOff x="655791" y="2258359"/>
            <a:chExt cx="2253924" cy="3693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DB98EF-337C-48EE-8CC9-7D4F18FC1559}"/>
                </a:ext>
              </a:extLst>
            </p:cNvPr>
            <p:cNvSpPr txBox="1"/>
            <p:nvPr/>
          </p:nvSpPr>
          <p:spPr>
            <a:xfrm>
              <a:off x="655791" y="2258359"/>
              <a:ext cx="10373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Edges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1A66C16-DB68-42B4-86E7-9E7C527A03A1}"/>
                </a:ext>
              </a:extLst>
            </p:cNvPr>
            <p:cNvCxnSpPr>
              <a:cxnSpLocks/>
            </p:cNvCxnSpPr>
            <p:nvPr/>
          </p:nvCxnSpPr>
          <p:spPr>
            <a:xfrm>
              <a:off x="1782240" y="2442859"/>
              <a:ext cx="11274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D91FDCD-7967-4D18-BACB-DAD27F3BAB49}"/>
              </a:ext>
            </a:extLst>
          </p:cNvPr>
          <p:cNvGrpSpPr/>
          <p:nvPr/>
        </p:nvGrpSpPr>
        <p:grpSpPr>
          <a:xfrm>
            <a:off x="687065" y="4325299"/>
            <a:ext cx="3017068" cy="830997"/>
            <a:chOff x="754549" y="5109061"/>
            <a:chExt cx="3017068" cy="83099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F895FA6-C141-4EF9-A8A2-ACC2D37D7457}"/>
                </a:ext>
              </a:extLst>
            </p:cNvPr>
            <p:cNvSpPr txBox="1"/>
            <p:nvPr/>
          </p:nvSpPr>
          <p:spPr>
            <a:xfrm>
              <a:off x="754549" y="5109061"/>
              <a:ext cx="1895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single or multiple associations between nodes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6B7A78C-6C3B-436D-BC37-921C61EF52CC}"/>
                </a:ext>
              </a:extLst>
            </p:cNvPr>
            <p:cNvCxnSpPr>
              <a:cxnSpLocks/>
            </p:cNvCxnSpPr>
            <p:nvPr/>
          </p:nvCxnSpPr>
          <p:spPr>
            <a:xfrm>
              <a:off x="2644142" y="5500384"/>
              <a:ext cx="11274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E4BD990-2702-4D53-A9DF-4ED65FED6FEB}"/>
                </a:ext>
              </a:extLst>
            </p:cNvPr>
            <p:cNvCxnSpPr>
              <a:cxnSpLocks/>
            </p:cNvCxnSpPr>
            <p:nvPr/>
          </p:nvCxnSpPr>
          <p:spPr>
            <a:xfrm>
              <a:off x="2644142" y="5719459"/>
              <a:ext cx="1127475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1E1CD19-F0A4-4F4D-983F-34CB42FF7732}"/>
                </a:ext>
              </a:extLst>
            </p:cNvPr>
            <p:cNvCxnSpPr>
              <a:cxnSpLocks/>
            </p:cNvCxnSpPr>
            <p:nvPr/>
          </p:nvCxnSpPr>
          <p:spPr>
            <a:xfrm>
              <a:off x="2644142" y="5287722"/>
              <a:ext cx="1127475" cy="0"/>
            </a:xfrm>
            <a:prstGeom prst="line">
              <a:avLst/>
            </a:prstGeom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5858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5B5F1E-915A-40FB-A2AD-8CB35959EAF7}"/>
              </a:ext>
            </a:extLst>
          </p:cNvPr>
          <p:cNvSpPr txBox="1"/>
          <p:nvPr/>
        </p:nvSpPr>
        <p:spPr>
          <a:xfrm>
            <a:off x="972609" y="1171446"/>
            <a:ext cx="95968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 </a:t>
            </a:r>
            <a:r>
              <a:rPr lang="en-US" b="1" i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visual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Behind each node is an ID – linked to all other related information and assets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Behind each edge – other potential data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 </a:t>
            </a:r>
            <a:r>
              <a:rPr lang="en-US" b="1" i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single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single link with weight (# transactions)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links to multiple events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can be expressed as Linked Data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Potential to integrate other museum data - Museums share the same people!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8AAD28-FBBC-4336-B971-50D60990E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The Network Graph as Search Interface for Provenance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AD0F48-7CA2-4E2E-88AB-4262ABD0F3BE}"/>
              </a:ext>
            </a:extLst>
          </p:cNvPr>
          <p:cNvSpPr txBox="1"/>
          <p:nvPr/>
        </p:nvSpPr>
        <p:spPr>
          <a:xfrm>
            <a:off x="972609" y="5402497"/>
            <a:ext cx="9885891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Follow research questions, researcher needs, desired outcomes, intended audiences</a:t>
            </a:r>
          </a:p>
          <a:p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are the questions to ask?</a:t>
            </a:r>
            <a:endParaRPr lang="en-US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0477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11107467" cy="455082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The Network Graph as Search Interface for Provenance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AB1214D-5E98-4B5F-8392-692B23472F70}"/>
              </a:ext>
            </a:extLst>
          </p:cNvPr>
          <p:cNvGrpSpPr/>
          <p:nvPr/>
        </p:nvGrpSpPr>
        <p:grpSpPr>
          <a:xfrm>
            <a:off x="2469969" y="1455605"/>
            <a:ext cx="7626533" cy="4800941"/>
            <a:chOff x="869769" y="1319912"/>
            <a:chExt cx="7626533" cy="48009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44FE120-EEFD-4C80-8F75-DF780402B7F1}"/>
                </a:ext>
              </a:extLst>
            </p:cNvPr>
            <p:cNvGrpSpPr/>
            <p:nvPr/>
          </p:nvGrpSpPr>
          <p:grpSpPr>
            <a:xfrm>
              <a:off x="869769" y="1582068"/>
              <a:ext cx="3003975" cy="4538785"/>
              <a:chOff x="758153" y="1938282"/>
              <a:chExt cx="3003975" cy="4538785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6E29192-AA51-482D-BF0D-3F0F6F6AF841}"/>
                  </a:ext>
                </a:extLst>
              </p:cNvPr>
              <p:cNvGrpSpPr/>
              <p:nvPr/>
            </p:nvGrpSpPr>
            <p:grpSpPr>
              <a:xfrm>
                <a:off x="758153" y="1938282"/>
                <a:ext cx="3003975" cy="4538785"/>
                <a:chOff x="1435826" y="1986915"/>
                <a:chExt cx="3003975" cy="4538785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id="{7D9BB9BA-0A2F-4CBC-899C-1CC7257E1F37}"/>
                    </a:ext>
                  </a:extLst>
                </p:cNvPr>
                <p:cNvSpPr/>
                <p:nvPr/>
              </p:nvSpPr>
              <p:spPr>
                <a:xfrm rot="20081025">
                  <a:off x="1435826" y="1986915"/>
                  <a:ext cx="1436914" cy="1436914"/>
                </a:xfrm>
                <a:prstGeom prst="ellipse">
                  <a:avLst/>
                </a:prstGeom>
                <a:solidFill>
                  <a:srgbClr val="E28BFF"/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766C3920-9D3D-4642-8371-86969792C340}"/>
                    </a:ext>
                  </a:extLst>
                </p:cNvPr>
                <p:cNvCxnSpPr>
                  <a:stCxn id="3" idx="4"/>
                  <a:endCxn id="9" idx="1"/>
                </p:cNvCxnSpPr>
                <p:nvPr/>
              </p:nvCxnSpPr>
              <p:spPr>
                <a:xfrm>
                  <a:off x="2461505" y="3354829"/>
                  <a:ext cx="861107" cy="185475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6147040A-E326-4A4D-AE5E-3348C672976A}"/>
                    </a:ext>
                  </a:extLst>
                </p:cNvPr>
                <p:cNvSpPr/>
                <p:nvPr/>
              </p:nvSpPr>
              <p:spPr>
                <a:xfrm rot="677422">
                  <a:off x="3002887" y="5088786"/>
                  <a:ext cx="1436914" cy="1436914"/>
                </a:xfrm>
                <a:prstGeom prst="ellipse">
                  <a:avLst/>
                </a:prstGeom>
                <a:solidFill>
                  <a:srgbClr val="E28BFF"/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4703E8F-7640-477B-962D-3B8F46261992}"/>
                  </a:ext>
                </a:extLst>
              </p:cNvPr>
              <p:cNvSpPr txBox="1"/>
              <p:nvPr/>
            </p:nvSpPr>
            <p:spPr>
              <a:xfrm>
                <a:off x="1147298" y="2424500"/>
                <a:ext cx="6586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560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D88BC8-4F52-4A55-81CE-8117F9393147}"/>
                  </a:ext>
                </a:extLst>
              </p:cNvPr>
              <p:cNvSpPr txBox="1"/>
              <p:nvPr/>
            </p:nvSpPr>
            <p:spPr>
              <a:xfrm>
                <a:off x="2713165" y="5527777"/>
                <a:ext cx="6586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720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DFD8992-BCDA-41EA-A4E3-10A8606B79DD}"/>
                </a:ext>
              </a:extLst>
            </p:cNvPr>
            <p:cNvSpPr txBox="1"/>
            <p:nvPr/>
          </p:nvSpPr>
          <p:spPr>
            <a:xfrm>
              <a:off x="2824781" y="1452507"/>
              <a:ext cx="1175719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/>
                <a:t>objects: 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22567</a:t>
              </a:r>
              <a:r>
                <a:rPr lang="en-US" dirty="0"/>
                <a:t> </a:t>
              </a:r>
            </a:p>
            <a:p>
              <a:r>
                <a:rPr lang="en-US" dirty="0"/>
                <a:t>22568 </a:t>
              </a:r>
            </a:p>
            <a:p>
              <a:r>
                <a:rPr lang="en-US" dirty="0"/>
                <a:t>22569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3880F3A-2CCC-4E7F-8332-410949F73723}"/>
                </a:ext>
              </a:extLst>
            </p:cNvPr>
            <p:cNvSpPr txBox="1"/>
            <p:nvPr/>
          </p:nvSpPr>
          <p:spPr>
            <a:xfrm>
              <a:off x="4446624" y="1319912"/>
              <a:ext cx="1801776" cy="1477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22567</a:t>
              </a:r>
            </a:p>
            <a:p>
              <a:r>
                <a:rPr lang="en-US" dirty="0"/>
                <a:t>Object number</a:t>
              </a:r>
            </a:p>
            <a:p>
              <a:r>
                <a:rPr lang="en-US" dirty="0"/>
                <a:t>Image</a:t>
              </a:r>
            </a:p>
            <a:p>
              <a:r>
                <a:rPr lang="en-US" dirty="0"/>
                <a:t>Caption data</a:t>
              </a:r>
            </a:p>
            <a:p>
              <a:r>
                <a:rPr lang="en-US" dirty="0"/>
                <a:t>Provenance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7BCF852-9072-43B2-981A-1AE99281150A}"/>
                </a:ext>
              </a:extLst>
            </p:cNvPr>
            <p:cNvSpPr txBox="1"/>
            <p:nvPr/>
          </p:nvSpPr>
          <p:spPr>
            <a:xfrm>
              <a:off x="6694526" y="1745120"/>
              <a:ext cx="1801776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22567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Provenance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D781BE3-BDE9-4237-A2DB-05AC4B8B2FCD}"/>
                </a:ext>
              </a:extLst>
            </p:cNvPr>
            <p:cNvCxnSpPr>
              <a:stCxn id="25" idx="3"/>
              <a:endCxn id="27" idx="1"/>
            </p:cNvCxnSpPr>
            <p:nvPr/>
          </p:nvCxnSpPr>
          <p:spPr>
            <a:xfrm>
              <a:off x="4000500" y="2052672"/>
              <a:ext cx="446124" cy="590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24B12C7-EC6F-4566-AC91-DD89D28CD571}"/>
                </a:ext>
              </a:extLst>
            </p:cNvPr>
            <p:cNvCxnSpPr>
              <a:stCxn id="27" idx="3"/>
              <a:endCxn id="28" idx="1"/>
            </p:cNvCxnSpPr>
            <p:nvPr/>
          </p:nvCxnSpPr>
          <p:spPr>
            <a:xfrm>
              <a:off x="6248400" y="2058576"/>
              <a:ext cx="446126" cy="971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8917BF4-136E-4FBC-86BD-028108B562AA}"/>
                </a:ext>
              </a:extLst>
            </p:cNvPr>
            <p:cNvCxnSpPr>
              <a:endCxn id="25" idx="1"/>
            </p:cNvCxnSpPr>
            <p:nvPr/>
          </p:nvCxnSpPr>
          <p:spPr>
            <a:xfrm flipV="1">
              <a:off x="2326001" y="2052672"/>
              <a:ext cx="498780" cy="15712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68F9C28-173A-4802-B81C-C5773FED43A8}"/>
                </a:ext>
              </a:extLst>
            </p:cNvPr>
            <p:cNvSpPr txBox="1"/>
            <p:nvPr/>
          </p:nvSpPr>
          <p:spPr>
            <a:xfrm>
              <a:off x="2824781" y="3420343"/>
              <a:ext cx="169042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transaction(s)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786F68D-A58E-4486-AED6-2BC9B677BC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9801" y="3613666"/>
              <a:ext cx="6149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739C9168-4320-46EA-A0C2-64CAA92A68CE}"/>
              </a:ext>
            </a:extLst>
          </p:cNvPr>
          <p:cNvSpPr/>
          <p:nvPr/>
        </p:nvSpPr>
        <p:spPr>
          <a:xfrm rot="677422">
            <a:off x="1099365" y="4221976"/>
            <a:ext cx="1436914" cy="1436914"/>
          </a:xfrm>
          <a:prstGeom prst="ellipse">
            <a:avLst/>
          </a:prstGeom>
          <a:solidFill>
            <a:srgbClr val="00B05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C850E1C-E2F4-4F59-BDA5-09A0AD1BFFC5}"/>
              </a:ext>
            </a:extLst>
          </p:cNvPr>
          <p:cNvSpPr txBox="1"/>
          <p:nvPr/>
        </p:nvSpPr>
        <p:spPr>
          <a:xfrm>
            <a:off x="1264830" y="4755767"/>
            <a:ext cx="1209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Collection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A7E1115-73E1-45E7-AEBF-F9D1D88C3D6B}"/>
              </a:ext>
            </a:extLst>
          </p:cNvPr>
          <p:cNvCxnSpPr>
            <a:cxnSpLocks/>
          </p:cNvCxnSpPr>
          <p:nvPr/>
        </p:nvCxnSpPr>
        <p:spPr>
          <a:xfrm flipV="1">
            <a:off x="2231746" y="3085676"/>
            <a:ext cx="627368" cy="124819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47B1492-01A0-4BAE-909E-9DB28FE71DB5}"/>
              </a:ext>
            </a:extLst>
          </p:cNvPr>
          <p:cNvCxnSpPr>
            <a:endCxn id="9" idx="2"/>
          </p:cNvCxnSpPr>
          <p:nvPr/>
        </p:nvCxnSpPr>
        <p:spPr>
          <a:xfrm>
            <a:off x="2474505" y="5210175"/>
            <a:ext cx="1576429" cy="18725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129F68A7-8338-4607-9E06-C0E1DFBFB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724" y="2568273"/>
            <a:ext cx="2647619" cy="19904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545C7928-8CA8-4C8F-8E21-FF93BF03989E}"/>
              </a:ext>
            </a:extLst>
          </p:cNvPr>
          <p:cNvSpPr txBox="1"/>
          <p:nvPr/>
        </p:nvSpPr>
        <p:spPr>
          <a:xfrm>
            <a:off x="5918626" y="5125099"/>
            <a:ext cx="1175719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objects: </a:t>
            </a:r>
          </a:p>
          <a:p>
            <a:r>
              <a:rPr lang="en-US" dirty="0"/>
              <a:t>22567 </a:t>
            </a:r>
          </a:p>
          <a:p>
            <a:r>
              <a:rPr lang="en-US" dirty="0"/>
              <a:t>22568 </a:t>
            </a:r>
          </a:p>
          <a:p>
            <a:r>
              <a:rPr lang="en-US" dirty="0"/>
              <a:t>23402</a:t>
            </a:r>
          </a:p>
          <a:p>
            <a:r>
              <a:rPr lang="en-US" dirty="0"/>
              <a:t>23403 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6526EE6-40FC-4FF9-8620-4F825D87610E}"/>
              </a:ext>
            </a:extLst>
          </p:cNvPr>
          <p:cNvCxnSpPr>
            <a:stCxn id="9" idx="6"/>
            <a:endCxn id="63" idx="1"/>
          </p:cNvCxnSpPr>
          <p:nvPr/>
        </p:nvCxnSpPr>
        <p:spPr>
          <a:xfrm>
            <a:off x="5460040" y="5678749"/>
            <a:ext cx="458586" cy="1850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917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CC65C41-2289-824D-9D2B-75FBBF9F0847}"/>
              </a:ext>
            </a:extLst>
          </p:cNvPr>
          <p:cNvSpPr/>
          <p:nvPr/>
        </p:nvSpPr>
        <p:spPr>
          <a:xfrm>
            <a:off x="0" y="1372108"/>
            <a:ext cx="12192000" cy="54858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6463A"/>
              </a:solidFill>
              <a:highlight>
                <a:srgbClr val="D6463A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5F46FA-AA3F-9241-B81C-25A7D8E9FE0B}"/>
              </a:ext>
            </a:extLst>
          </p:cNvPr>
          <p:cNvSpPr txBox="1"/>
          <p:nvPr/>
        </p:nvSpPr>
        <p:spPr>
          <a:xfrm>
            <a:off x="585466" y="3090823"/>
            <a:ext cx="11021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7F8153-5E45-0F47-AC3A-EDE627D2D90A}"/>
              </a:ext>
            </a:extLst>
          </p:cNvPr>
          <p:cNvSpPr/>
          <p:nvPr/>
        </p:nvSpPr>
        <p:spPr>
          <a:xfrm>
            <a:off x="0" y="0"/>
            <a:ext cx="12192000" cy="1372108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>
                <a:noFill/>
              </a:ln>
              <a:noFill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7388D7-BB2C-5647-BD0E-755C154E13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34986" b="74419"/>
          <a:stretch/>
        </p:blipFill>
        <p:spPr>
          <a:xfrm>
            <a:off x="585466" y="316740"/>
            <a:ext cx="4308506" cy="8120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212857-06A0-A842-BCCC-2479A839E0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085"/>
          <a:stretch/>
        </p:blipFill>
        <p:spPr>
          <a:xfrm>
            <a:off x="8651460" y="182990"/>
            <a:ext cx="2955074" cy="9632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7F74C3-E1B3-BD4B-9D75-4FC9AE844F1B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3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56B1E06-8C71-4EF7-BA0C-8864379B022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4000"/>
          </a:blip>
          <a:stretch>
            <a:fillRect/>
          </a:stretch>
        </p:blipFill>
        <p:spPr>
          <a:xfrm>
            <a:off x="4383139" y="436417"/>
            <a:ext cx="6721472" cy="6158178"/>
          </a:xfrm>
          <a:prstGeom prst="rect">
            <a:avLst/>
          </a:prstGeom>
          <a:effectLst/>
        </p:spPr>
      </p:pic>
      <p:pic>
        <p:nvPicPr>
          <p:cNvPr id="16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97" y="2000250"/>
            <a:ext cx="10467530" cy="3558075"/>
          </a:xfrm>
          <a:prstGeom prst="rect">
            <a:avLst/>
          </a:prstGeom>
          <a:ln w="12700" cap="flat">
            <a:noFill/>
            <a:miter lim="400000"/>
          </a:ln>
          <a:effectLst>
            <a:outerShdw blurRad="63500" dist="63096" dir="1543978" rotWithShape="0">
              <a:srgbClr val="000000">
                <a:alpha val="50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82A4B21-5C84-4B07-B495-E76BD53C45E5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F49274-AB74-405E-A1A9-11BC6E5BA27F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0B10EA1-8175-414B-A011-06B768DACAB2}"/>
              </a:ext>
            </a:extLst>
          </p:cNvPr>
          <p:cNvSpPr txBox="1">
            <a:spLocks/>
          </p:cNvSpPr>
          <p:nvPr/>
        </p:nvSpPr>
        <p:spPr>
          <a:xfrm>
            <a:off x="543697" y="568921"/>
            <a:ext cx="7805855" cy="598250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 Network: Node Data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C2E193-2AB2-439B-B225-0B944898DD2C}"/>
              </a:ext>
            </a:extLst>
          </p:cNvPr>
          <p:cNvSpPr txBox="1"/>
          <p:nvPr/>
        </p:nvSpPr>
        <p:spPr>
          <a:xfrm>
            <a:off x="543697" y="1299675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Unimodal, Bimodal, Multimodal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DBB1AE-966A-427E-873D-C4F5482C62F7}"/>
              </a:ext>
            </a:extLst>
          </p:cNvPr>
          <p:cNvSpPr txBox="1"/>
          <p:nvPr/>
        </p:nvSpPr>
        <p:spPr>
          <a:xfrm>
            <a:off x="543697" y="5858790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Weighting, Attributes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2F1D583-3C88-414D-8662-C01987AAC2B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4383139" y="436417"/>
            <a:ext cx="6721472" cy="6158178"/>
          </a:xfrm>
          <a:prstGeom prst="rect">
            <a:avLst/>
          </a:prstGeom>
          <a:effectLst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82A4B21-5C84-4B07-B495-E76BD53C45E5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F49274-AB74-405E-A1A9-11BC6E5BA27F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0B10EA1-8175-414B-A011-06B768DACAB2}"/>
              </a:ext>
            </a:extLst>
          </p:cNvPr>
          <p:cNvSpPr txBox="1">
            <a:spLocks/>
          </p:cNvSpPr>
          <p:nvPr/>
        </p:nvSpPr>
        <p:spPr>
          <a:xfrm>
            <a:off x="543697" y="568921"/>
            <a:ext cx="7805855" cy="598250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 Network: Edge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04AC08-7795-41CB-A289-57B403137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97" y="1882492"/>
            <a:ext cx="7099775" cy="37600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FDEC9E-DDCE-4520-B5F9-595979EBBEA0}"/>
              </a:ext>
            </a:extLst>
          </p:cNvPr>
          <p:cNvSpPr txBox="1"/>
          <p:nvPr/>
        </p:nvSpPr>
        <p:spPr>
          <a:xfrm>
            <a:off x="543697" y="5858790"/>
            <a:ext cx="931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Weighting, Attributes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7D235-4E9C-4B4E-ACB8-DC54B6D1FD7A}"/>
              </a:ext>
            </a:extLst>
          </p:cNvPr>
          <p:cNvSpPr txBox="1"/>
          <p:nvPr/>
        </p:nvSpPr>
        <p:spPr>
          <a:xfrm>
            <a:off x="543696" y="1299675"/>
            <a:ext cx="3689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Source node &amp; Target node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6EEB63-DDE6-403D-8D27-1530B62E0A1E}"/>
              </a:ext>
            </a:extLst>
          </p:cNvPr>
          <p:cNvGrpSpPr/>
          <p:nvPr/>
        </p:nvGrpSpPr>
        <p:grpSpPr>
          <a:xfrm>
            <a:off x="4258448" y="1294485"/>
            <a:ext cx="3542528" cy="400110"/>
            <a:chOff x="4296548" y="1294485"/>
            <a:chExt cx="3542528" cy="40011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C1C14C-C480-4879-89DD-0634AF91CACA}"/>
                </a:ext>
              </a:extLst>
            </p:cNvPr>
            <p:cNvSpPr txBox="1"/>
            <p:nvPr/>
          </p:nvSpPr>
          <p:spPr>
            <a:xfrm>
              <a:off x="4296548" y="1294485"/>
              <a:ext cx="35425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Directed        Undirected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FD9F2DF-EB25-40AF-B2E7-57EAF9FEDB13}"/>
                </a:ext>
              </a:extLst>
            </p:cNvPr>
            <p:cNvCxnSpPr>
              <a:cxnSpLocks/>
            </p:cNvCxnSpPr>
            <p:nvPr/>
          </p:nvCxnSpPr>
          <p:spPr>
            <a:xfrm>
              <a:off x="5429250" y="1519057"/>
              <a:ext cx="266459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58E70E2-E10C-4336-AE66-F0D9373EE685}"/>
                </a:ext>
              </a:extLst>
            </p:cNvPr>
            <p:cNvCxnSpPr>
              <a:cxnSpLocks/>
            </p:cNvCxnSpPr>
            <p:nvPr/>
          </p:nvCxnSpPr>
          <p:spPr>
            <a:xfrm>
              <a:off x="7319863" y="1494540"/>
              <a:ext cx="266459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001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964722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 Network: Inherent Relationships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535D6-9A6B-4EB0-8462-96E73CE5E14B}"/>
              </a:ext>
            </a:extLst>
          </p:cNvPr>
          <p:cNvSpPr txBox="1"/>
          <p:nvPr/>
        </p:nvSpPr>
        <p:spPr>
          <a:xfrm>
            <a:off x="618309" y="157446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Visualization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700333-751C-4A99-83C6-5FED17D71832}"/>
              </a:ext>
            </a:extLst>
          </p:cNvPr>
          <p:cNvSpPr txBox="1"/>
          <p:nvPr/>
        </p:nvSpPr>
        <p:spPr>
          <a:xfrm>
            <a:off x="972609" y="2003752"/>
            <a:ext cx="3189816" cy="2126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Weighting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Attributes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Geographic coordinates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Date/Time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 graphs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Picture 16" descr="Diagram, schematic&#10;&#10;Description automatically generated">
            <a:extLst>
              <a:ext uri="{FF2B5EF4-FFF2-40B4-BE49-F238E27FC236}">
                <a16:creationId xmlns:a16="http://schemas.microsoft.com/office/drawing/2014/main" id="{3D07E7CB-242E-42EC-BF1A-2FBCE0FD7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434" y="1299675"/>
            <a:ext cx="485775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9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D01E1-D5E8-6540-BD34-D70C807C0B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964722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 Network: Inherent Relationships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A569BE-3535-4E36-A40F-E642A443915E}"/>
              </a:ext>
            </a:extLst>
          </p:cNvPr>
          <p:cNvGrpSpPr/>
          <p:nvPr/>
        </p:nvGrpSpPr>
        <p:grpSpPr>
          <a:xfrm>
            <a:off x="618309" y="1569253"/>
            <a:ext cx="2801166" cy="2205385"/>
            <a:chOff x="618309" y="3435618"/>
            <a:chExt cx="2801166" cy="220538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01829EB-BA1C-4F36-B325-8B1FFF17EA23}"/>
                </a:ext>
              </a:extLst>
            </p:cNvPr>
            <p:cNvSpPr txBox="1"/>
            <p:nvPr/>
          </p:nvSpPr>
          <p:spPr>
            <a:xfrm>
              <a:off x="618309" y="3435618"/>
              <a:ext cx="270591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 Mathematics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E7F0E5E-E567-49C5-AD04-68E79A641337}"/>
                </a:ext>
              </a:extLst>
            </p:cNvPr>
            <p:cNvSpPr txBox="1"/>
            <p:nvPr/>
          </p:nvSpPr>
          <p:spPr>
            <a:xfrm>
              <a:off x="972609" y="3930919"/>
              <a:ext cx="2446866" cy="1710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800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Degree</a:t>
              </a:r>
            </a:p>
            <a:p>
              <a:pPr>
                <a:lnSpc>
                  <a:spcPct val="150000"/>
                </a:lnSpc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Betweenness</a:t>
              </a:r>
            </a:p>
            <a:p>
              <a:pPr>
                <a:lnSpc>
                  <a:spcPct val="150000"/>
                </a:lnSpc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Centrality	</a:t>
              </a:r>
            </a:p>
            <a:p>
              <a:pPr>
                <a:lnSpc>
                  <a:spcPct val="150000"/>
                </a:lnSpc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Modularity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7016B2F3-8E2B-4938-9883-9EA6E5868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912" y="1167171"/>
            <a:ext cx="5961004" cy="49963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E068D0-53B7-44C6-B207-894F61D64AE3}"/>
              </a:ext>
            </a:extLst>
          </p:cNvPr>
          <p:cNvSpPr txBox="1"/>
          <p:nvPr/>
        </p:nvSpPr>
        <p:spPr>
          <a:xfrm>
            <a:off x="3520911" y="6291513"/>
            <a:ext cx="5961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(modified from: researchgate.net)</a:t>
            </a:r>
          </a:p>
        </p:txBody>
      </p:sp>
    </p:spTree>
    <p:extLst>
      <p:ext uri="{BB962C8B-B14F-4D97-AF65-F5344CB8AC3E}">
        <p14:creationId xmlns:p14="http://schemas.microsoft.com/office/powerpoint/2010/main" val="3948139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Research Goals and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904ECC-2B26-49D1-85E6-40037EE69117}"/>
              </a:ext>
            </a:extLst>
          </p:cNvPr>
          <p:cNvSpPr txBox="1"/>
          <p:nvPr/>
        </p:nvSpPr>
        <p:spPr>
          <a:xfrm>
            <a:off x="543696" y="1373805"/>
            <a:ext cx="10822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i="0" dirty="0">
                <a:solidFill>
                  <a:srgbClr val="0C195A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Freer’s Photographs, Diaries, and Objects: Networking a National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7EE3B5-4A3F-410B-B349-C7758F95B4F5}"/>
              </a:ext>
            </a:extLst>
          </p:cNvPr>
          <p:cNvSpPr txBox="1"/>
          <p:nvPr/>
        </p:nvSpPr>
        <p:spPr>
          <a:xfrm>
            <a:off x="540836" y="1781393"/>
            <a:ext cx="10659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understand Charles Lang Freer’s firsthand engagement with photography, </a:t>
            </a: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Islamic, </a:t>
            </a: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Near Eastern and South Asian art, through his acquisition sources, travel and social contacts.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ADE3C1-801D-46C9-B460-0C98AD4094E4}"/>
              </a:ext>
            </a:extLst>
          </p:cNvPr>
          <p:cNvSpPr txBox="1"/>
          <p:nvPr/>
        </p:nvSpPr>
        <p:spPr>
          <a:xfrm>
            <a:off x="540836" y="2789677"/>
            <a:ext cx="611778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 records for Freer’s 1893 to 1919 acquisitions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 sources (322)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Associated people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2,237 transcribed entries from Freer’s 1907-1909 daily diaries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Travel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research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Internet research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AD0763-E57F-427F-8C61-91FCDDDE7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871" y="3522155"/>
            <a:ext cx="4430293" cy="234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16F775DB-05C1-4460-8675-27CB35D8CC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110" y="2711303"/>
            <a:ext cx="2969974" cy="22865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9886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97" y="568921"/>
            <a:ext cx="7805855" cy="598250"/>
          </a:xfrm>
        </p:spPr>
        <p:txBody>
          <a:bodyPr vert="horz" lIns="0" tIns="45720" rIns="91440" bIns="45720" rtlCol="0" anchor="t" anchorCtr="0">
            <a:noAutofit/>
          </a:bodyPr>
          <a:lstStyle/>
          <a:p>
            <a:pPr algn="l"/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Goals for Collections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FA23-981C-E948-BE0D-86108C9506DB}"/>
              </a:ext>
            </a:extLst>
          </p:cNvPr>
          <p:cNvSpPr/>
          <p:nvPr/>
        </p:nvSpPr>
        <p:spPr>
          <a:xfrm>
            <a:off x="543697" y="0"/>
            <a:ext cx="428912" cy="436417"/>
          </a:xfrm>
          <a:prstGeom prst="rect">
            <a:avLst/>
          </a:prstGeom>
          <a:solidFill>
            <a:srgbClr val="D646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813C1-8C1A-E44F-864B-DBB28D745530}"/>
              </a:ext>
            </a:extLst>
          </p:cNvPr>
          <p:cNvSpPr txBox="1"/>
          <p:nvPr/>
        </p:nvSpPr>
        <p:spPr>
          <a:xfrm>
            <a:off x="10569495" y="6273225"/>
            <a:ext cx="1081669" cy="584775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asia.si.edu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7EE3B5-4A3F-410B-B349-C7758F95B4F5}"/>
              </a:ext>
            </a:extLst>
          </p:cNvPr>
          <p:cNvSpPr txBox="1"/>
          <p:nvPr/>
        </p:nvSpPr>
        <p:spPr>
          <a:xfrm>
            <a:off x="972608" y="1299675"/>
            <a:ext cx="106785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 network analysis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 to use Gephi, QGIS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 to use OpenRefine to clean and reconcile large sets of data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Integrate research and TMS data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collaborative digital humanities research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Understand n</a:t>
            </a: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etwork data within a collections management database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xport network data </a:t>
            </a: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via</a:t>
            </a:r>
            <a:r>
              <a:rPr lang="en-US" sz="1800" b="1" i="0" dirty="0">
                <a:solidFill>
                  <a:srgbClr val="C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SQL and Excel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Understand how network analysis could support provenance research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Explore the potential of network graph as search interface for provenance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89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1976</Words>
  <Application>Microsoft Office PowerPoint</Application>
  <PresentationFormat>Widescreen</PresentationFormat>
  <Paragraphs>412</Paragraphs>
  <Slides>32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Open Sans</vt:lpstr>
      <vt:lpstr>Open Sans SemiBold</vt:lpstr>
      <vt:lpstr>Office Theme</vt:lpstr>
      <vt:lpstr>Network Analysis, Collections Data, and Provenance  Jeffrey Smith Assistant Registrar for Collections Management smithje@si.edu  CIMC Meeting, November 17, 2021 </vt:lpstr>
      <vt:lpstr>PowerPoint Presentation</vt:lpstr>
      <vt:lpstr>A Network: Nodes and Edges</vt:lpstr>
      <vt:lpstr>PowerPoint Presentation</vt:lpstr>
      <vt:lpstr>PowerPoint Presentation</vt:lpstr>
      <vt:lpstr>A Network: Inherent Relationships</vt:lpstr>
      <vt:lpstr>A Network: Inherent Relationships</vt:lpstr>
      <vt:lpstr>Research Goals and Data</vt:lpstr>
      <vt:lpstr>Goals for Collections Management</vt:lpstr>
      <vt:lpstr>Recording and Managing Network data in TMS</vt:lpstr>
      <vt:lpstr>Recording and Managing Network data in TMS</vt:lpstr>
      <vt:lpstr>Freer’s Ego Network</vt:lpstr>
      <vt:lpstr>Freer’s Network without Freer</vt:lpstr>
      <vt:lpstr>Freer’s Network without Freer</vt:lpstr>
      <vt:lpstr>Freer’s Network without Freer</vt:lpstr>
      <vt:lpstr>PowerPoint Presentation</vt:lpstr>
      <vt:lpstr>PowerPoint Presentation</vt:lpstr>
      <vt:lpstr>Edo Period Book Publishers, Genres, and Locations</vt:lpstr>
      <vt:lpstr>Visualizing Collection Statistics</vt:lpstr>
      <vt:lpstr>NMAA Previous Owners</vt:lpstr>
      <vt:lpstr>NMAA Previous Owners</vt:lpstr>
      <vt:lpstr>PowerPoint Presentation</vt:lpstr>
      <vt:lpstr>NMAA Provenance Research: what we record</vt:lpstr>
      <vt:lpstr>NMAA Provenance Research: we don’t record associations</vt:lpstr>
      <vt:lpstr>How feasible is it to assess &amp; create these associations?</vt:lpstr>
      <vt:lpstr>Provenance data: text and structured data</vt:lpstr>
      <vt:lpstr>The Network Graph as Search Interface</vt:lpstr>
      <vt:lpstr>The Network Graph as Search Interface</vt:lpstr>
      <vt:lpstr>The Network Graph as Search Interface</vt:lpstr>
      <vt:lpstr>The Network Graph as Search Interface for Provenance </vt:lpstr>
      <vt:lpstr>The Network Graph as Search Interface for Provenance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Smith, Jeffrey</dc:creator>
  <cp:lastModifiedBy>Smith, Jeffrey</cp:lastModifiedBy>
  <cp:revision>128</cp:revision>
  <dcterms:created xsi:type="dcterms:W3CDTF">2021-10-27T19:20:51Z</dcterms:created>
  <dcterms:modified xsi:type="dcterms:W3CDTF">2021-12-21T16:46:17Z</dcterms:modified>
</cp:coreProperties>
</file>